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28"/>
  </p:notesMasterIdLst>
  <p:handoutMasterIdLst>
    <p:handoutMasterId r:id="rId29"/>
  </p:handoutMasterIdLst>
  <p:sldIdLst>
    <p:sldId id="275" r:id="rId2"/>
    <p:sldId id="276" r:id="rId3"/>
    <p:sldId id="279" r:id="rId4"/>
    <p:sldId id="281" r:id="rId5"/>
    <p:sldId id="306" r:id="rId6"/>
    <p:sldId id="291" r:id="rId7"/>
    <p:sldId id="292" r:id="rId8"/>
    <p:sldId id="305" r:id="rId9"/>
    <p:sldId id="283" r:id="rId10"/>
    <p:sldId id="285" r:id="rId11"/>
    <p:sldId id="286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294" r:id="rId22"/>
    <p:sldId id="307" r:id="rId23"/>
    <p:sldId id="308" r:id="rId24"/>
    <p:sldId id="309" r:id="rId25"/>
    <p:sldId id="310" r:id="rId26"/>
    <p:sldId id="287" r:id="rId2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66"/>
    <a:srgbClr val="000099"/>
    <a:srgbClr val="FF6600"/>
    <a:srgbClr val="0000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100" d="100"/>
          <a:sy n="100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CCD4E9B0-E736-4B54-8436-6CE4B93CD836}" type="datetimeFigureOut">
              <a:rPr lang="pl-PL"/>
              <a:pPr>
                <a:defRPr/>
              </a:pPr>
              <a:t>2012-03-30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69008028-885E-4222-8BC5-2648E66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DDE9E8-2E6F-4C84-8B60-BF21F2773E72}" type="datetimeFigureOut">
              <a:rPr lang="pl-PL"/>
              <a:pPr>
                <a:defRPr/>
              </a:pPr>
              <a:t>2012-03-30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C3AC74-51C9-486D-8E7A-5DFD919AC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60DB53C5-9238-441E-91B1-34083CFCD5BC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0B7C305-AA39-4462-BB8B-2A6AC982906C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0F1C5084-48CF-4BD6-AC9F-9EBB0B9D5FFC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B825AF0C-7318-4079-9BB4-CE5701C3EDEC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4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1093E982-4680-427D-9663-75A658919271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9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C49E01F0-0CCF-407A-AF16-41C62BB233B9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10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FF0462B-2077-43FF-B984-CB42FE24D3FC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11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C4B87262-1300-41DE-B2C6-BCB944B66034}" type="slidenum">
              <a:rPr lang="pl-PL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26</a:t>
            </a:fld>
            <a:endParaRPr lang="pl-PL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40363" cy="4468813"/>
          </a:xfrm>
          <a:noFill/>
        </p:spPr>
        <p:txBody>
          <a:bodyPr wrap="none" anchor="ctr"/>
          <a:lstStyle/>
          <a:p>
            <a: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smtClean="0"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9" tIns="46805" rIns="90009" bIns="46805" anchor="b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3852EB-FC24-40CB-835D-7BE2FE0384B3}" type="slidenum">
              <a:rPr lang="pl-PL" sz="1200">
                <a:solidFill>
                  <a:srgbClr val="000000"/>
                </a:solidFill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pl-PL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F4801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84888" y="3860800"/>
            <a:ext cx="3059112" cy="2376488"/>
          </a:xfrm>
          <a:prstGeom prst="rect">
            <a:avLst/>
          </a:prstGeom>
          <a:solidFill>
            <a:srgbClr val="25233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F4801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mtClean="0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>
              <a:tabLst>
                <a:tab pos="723900" algn="l"/>
                <a:tab pos="1447800" algn="l"/>
              </a:tabLst>
              <a:defRPr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pl-PL"/>
              <a:t>19.01.12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>
              <a:tabLst>
                <a:tab pos="723900" algn="l"/>
                <a:tab pos="1447800" algn="l"/>
              </a:tabLst>
              <a:defRPr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C4BCDD82-7770-48E8-92F5-334DBA3FE0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F48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atin typeface="Arial Narrow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6" name="Prostokąt 5"/>
          <p:cNvSpPr/>
          <p:nvPr userDrawn="1"/>
        </p:nvSpPr>
        <p:spPr>
          <a:xfrm>
            <a:off x="6084888" y="3860800"/>
            <a:ext cx="3059112" cy="2376488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8" name="Obraz 10" descr="Malopolska_logo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F48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atin typeface="Arial Narrow" pitchFamily="34" charset="0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1" name="Obraz 13" descr="Malopolska_logo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 userDrawn="1"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1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FA4F0-CD2F-4F93-928F-1C3117D2B5A5}" type="datetime1">
              <a:rPr lang="pl-PL"/>
              <a:pPr>
                <a:defRPr/>
              </a:pPr>
              <a:t>2012-03-30</a:t>
            </a:fld>
            <a:endParaRPr lang="pl-PL"/>
          </a:p>
        </p:txBody>
      </p:sp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4958-3CE2-439A-BCF5-6A49888DCD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53975"/>
            <a:ext cx="670560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dt" idx="2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defTabSz="914400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r>
              <a:rPr lang="pl-PL"/>
              <a:t>19.01.12</a:t>
            </a:r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defTabSz="914400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A6C4FF86-4C7D-440A-8B51-90B569BC7F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" charset="0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lopolskie.pl/pgow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77938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403350" y="3149082"/>
            <a:ext cx="7561263" cy="109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179280" anchor="ctr">
            <a:spAutoFit/>
          </a:bodyPr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800" dirty="0" smtClean="0">
                <a:solidFill>
                  <a:srgbClr val="FFFFFF"/>
                </a:solidFill>
                <a:latin typeface="Century Gothic" pitchFamily="34" charset="0"/>
              </a:rPr>
              <a:t>Zrównoważone zarządzanie odpadami</a:t>
            </a:r>
            <a:br>
              <a:rPr lang="pl-PL" sz="2800" dirty="0" smtClean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pl-PL" sz="2800" dirty="0" smtClean="0">
                <a:solidFill>
                  <a:srgbClr val="FFFFFF"/>
                </a:solidFill>
                <a:latin typeface="Century Gothic" pitchFamily="34" charset="0"/>
              </a:rPr>
              <a:t>w województwie – nowe regulacje</a:t>
            </a:r>
            <a:endParaRPr lang="pl-PL" sz="28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3078" name="Prostokąt 1"/>
          <p:cNvSpPr>
            <a:spLocks noChangeArrowheads="1"/>
          </p:cNvSpPr>
          <p:nvPr/>
        </p:nvSpPr>
        <p:spPr bwMode="auto">
          <a:xfrm>
            <a:off x="3096344" y="486916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 dirty="0">
                <a:solidFill>
                  <a:srgbClr val="FF6600"/>
                </a:solidFill>
                <a:latin typeface="Century Gothic" pitchFamily="34" charset="0"/>
                <a:cs typeface="Times New Roman" pitchFamily="18" charset="0"/>
              </a:rPr>
              <a:t>Wojciech Kozak</a:t>
            </a:r>
          </a:p>
          <a:p>
            <a:pPr algn="ctr"/>
            <a:r>
              <a:rPr lang="pl-PL" sz="2400" dirty="0">
                <a:solidFill>
                  <a:srgbClr val="FF6600"/>
                </a:solidFill>
                <a:latin typeface="Century Gothic" pitchFamily="34" charset="0"/>
                <a:cs typeface="Times New Roman" pitchFamily="18" charset="0"/>
              </a:rPr>
              <a:t>Wicemarszałek Województwa Małopolskiego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907704" y="6361583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3366"/>
                </a:solidFill>
                <a:latin typeface="Century Gothic" pitchFamily="34" charset="0"/>
              </a:rPr>
              <a:t>Małopolska Konferencja Samorządowa, 2 kwietnia 2012 r.</a:t>
            </a:r>
            <a:endParaRPr lang="pl-PL" sz="1400" b="1" dirty="0">
              <a:solidFill>
                <a:srgbClr val="00336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Projekt podziału województwa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0AF2E5-B146-4D77-BC7B-369703FC6C18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1357313" y="1939925"/>
          <a:ext cx="7535862" cy="3000375"/>
        </p:xfrm>
        <a:graphic>
          <a:graphicData uri="http://schemas.openxmlformats.org/drawingml/2006/table">
            <a:tbl>
              <a:tblPr/>
              <a:tblGrid>
                <a:gridCol w="334394"/>
                <a:gridCol w="936194"/>
                <a:gridCol w="864176"/>
                <a:gridCol w="1007915"/>
                <a:gridCol w="864465"/>
                <a:gridCol w="1224249"/>
                <a:gridCol w="1296264"/>
                <a:gridCol w="1008205"/>
              </a:tblGrid>
              <a:tr h="480915">
                <a:tc rowSpan="2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Nr</a:t>
                      </a:r>
                    </a:p>
                  </a:txBody>
                  <a:tcPr marL="68765" marR="687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Nazwa regionu</a:t>
                      </a:r>
                    </a:p>
                  </a:txBody>
                  <a:tcPr marL="68765" marR="68765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Ludność ogółem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[tys.]</a:t>
                      </a:r>
                    </a:p>
                  </a:txBody>
                  <a:tcPr marL="68765" marR="68765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Odpady wytworzone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 2010 r.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[tys. Mg]</a:t>
                      </a:r>
                    </a:p>
                  </a:txBody>
                  <a:tcPr marL="68765" marR="68765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Odpady zebrane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 2010 r.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[tys. Mg]</a:t>
                      </a:r>
                    </a:p>
                  </a:txBody>
                  <a:tcPr marL="68765" marR="68765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Przepustowość Instalacji dla odpadów zmieszanych</a:t>
                      </a:r>
                    </a:p>
                  </a:txBody>
                  <a:tcPr marL="68765" marR="687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760" marR="6876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1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765" marR="68765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Istniejących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[</a:t>
                      </a:r>
                      <a:r>
                        <a:rPr kumimoji="0" lang="pl-PL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tys.Mg</a:t>
                      </a: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/rok]</a:t>
                      </a:r>
                    </a:p>
                  </a:txBody>
                  <a:tcPr marL="68765" marR="687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Wnioskowanych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[</a:t>
                      </a:r>
                      <a:r>
                        <a:rPr kumimoji="0" lang="pl-PL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tys.Mg</a:t>
                      </a: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/rok]</a:t>
                      </a:r>
                    </a:p>
                  </a:txBody>
                  <a:tcPr marL="68765" marR="687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Suma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[</a:t>
                      </a:r>
                      <a:r>
                        <a:rPr kumimoji="0" lang="pl-PL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tys.Mg</a:t>
                      </a: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/rok]</a:t>
                      </a:r>
                    </a:p>
                  </a:txBody>
                  <a:tcPr marL="68765" marR="687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53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Zachodni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1 999,95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578,8 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443,09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342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694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1036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327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II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Tarnowski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564,31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162,6 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87,55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79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151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230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93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III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Sądecko-Gorlicki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395,78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116,76 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64,33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230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67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297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66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IV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Południowy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577,45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157,45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82, 68</a:t>
                      </a:r>
                    </a:p>
                  </a:txBody>
                  <a:tcPr marL="68765" marR="68765" marT="0" marB="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163</a:t>
                      </a:r>
                    </a:p>
                  </a:txBody>
                  <a:tcPr marL="68765" marR="687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60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223</a:t>
                      </a:r>
                    </a:p>
                  </a:txBody>
                  <a:tcPr marL="68765" marR="68765" marT="970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7" name="Rectangle 192"/>
          <p:cNvSpPr>
            <a:spLocks noChangeArrowheads="1"/>
          </p:cNvSpPr>
          <p:nvPr/>
        </p:nvSpPr>
        <p:spPr bwMode="auto">
          <a:xfrm>
            <a:off x="1692275" y="533400"/>
            <a:ext cx="7451725" cy="5032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Podział województwa wg projektu Planu Gospodarki Odpadami Województwa Małopolskiego</a:t>
            </a: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1">
              <a:solidFill>
                <a:srgbClr val="004687"/>
              </a:solidFill>
              <a:latin typeface="Century Gothic" pitchFamily="34" charset="0"/>
            </a:endParaRPr>
          </a:p>
        </p:txBody>
      </p:sp>
      <p:sp>
        <p:nvSpPr>
          <p:cNvPr id="14398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A6024D9-345F-43D5-BF85-2E12373D82B6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14399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4400" name="Rectangle 65"/>
          <p:cNvSpPr>
            <a:spLocks noChangeArrowheads="1"/>
          </p:cNvSpPr>
          <p:nvPr/>
        </p:nvSpPr>
        <p:spPr bwMode="auto">
          <a:xfrm>
            <a:off x="1676400" y="5105400"/>
            <a:ext cx="666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>
                <a:solidFill>
                  <a:srgbClr val="FFFFFF"/>
                </a:solidFill>
                <a:latin typeface="Century Gothic" pitchFamily="34" charset="0"/>
              </a:rPr>
              <a:t>Przepustowość zgłoszonych instalacji znacznie przekracza </a:t>
            </a:r>
            <a:br>
              <a:rPr lang="pl-PL" b="1">
                <a:solidFill>
                  <a:srgbClr val="FFFFFF"/>
                </a:solidFill>
                <a:latin typeface="Century Gothic" pitchFamily="34" charset="0"/>
              </a:rPr>
            </a:br>
            <a:r>
              <a:rPr lang="pl-PL" b="1">
                <a:solidFill>
                  <a:srgbClr val="FFFFFF"/>
                </a:solidFill>
                <a:latin typeface="Century Gothic" pitchFamily="34" charset="0"/>
              </a:rPr>
              <a:t>potrzeby z uwagi na prognozowany strumień odpadów </a:t>
            </a:r>
            <a:br>
              <a:rPr lang="pl-PL" b="1">
                <a:solidFill>
                  <a:srgbClr val="FFFFFF"/>
                </a:solidFill>
                <a:latin typeface="Century Gothic" pitchFamily="34" charset="0"/>
              </a:rPr>
            </a:br>
            <a:r>
              <a:rPr lang="pl-PL" b="1">
                <a:solidFill>
                  <a:srgbClr val="FFFFFF"/>
                </a:solidFill>
                <a:latin typeface="Century Gothic" pitchFamily="34" charset="0"/>
              </a:rPr>
              <a:t>– konieczność wyboru instalacji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1 - Zachodni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367" name="Text Box 2055"/>
          <p:cNvSpPr txBox="1">
            <a:spLocks noChangeArrowheads="1"/>
          </p:cNvSpPr>
          <p:nvPr/>
        </p:nvSpPr>
        <p:spPr bwMode="auto">
          <a:xfrm>
            <a:off x="1371600" y="1546225"/>
            <a:ext cx="695960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pl-PL" sz="1600" b="1">
                <a:solidFill>
                  <a:schemeClr val="bg1"/>
                </a:solidFill>
                <a:latin typeface="Century Gothic" pitchFamily="34" charset="0"/>
              </a:rPr>
              <a:t>Istniejące instalacje regionalne  </a:t>
            </a:r>
            <a:r>
              <a:rPr lang="pl-PL" sz="160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 marL="342900" indent="-342900">
              <a:buFontTx/>
              <a:buAutoNum type="arabicPeriod"/>
            </a:pPr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Krakowie (MPO Sp.z o.o) –6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Krakowie (SITA Sp.z o.o )– 6 tys Mg/rok</a:t>
            </a:r>
          </a:p>
          <a:p>
            <a:pPr marL="342900" indent="-342900"/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>
                <a:solidFill>
                  <a:schemeClr val="bg1"/>
                </a:solidFill>
                <a:latin typeface="Century Gothic" pitchFamily="34" charset="0"/>
              </a:rPr>
              <a:t>PRZEPUSTOWOSĆ: 12 tys Mg/rok</a:t>
            </a: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>
                <a:solidFill>
                  <a:schemeClr val="bg1"/>
                </a:solidFill>
                <a:latin typeface="Century Gothic" pitchFamily="34" charset="0"/>
              </a:rPr>
              <a:t>Planowane instalacje regionalne  </a:t>
            </a:r>
            <a:r>
              <a:rPr lang="pl-PL" sz="160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Instalacja termicznej utylizacji odpadów w Krakowie – 220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Instalacja termicznej utylizacji odpadów w Chrzanowie – 150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Instalacja termicznej utylizacji odpadów w Oświęcimiu – 150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Instalacja do mech-biol przetwarzania odpadów w Oświęcimiu – 40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Instalacja do mech-biol przetwarzania odpadów Balin-Chrzanów – 58 tys Mg/rok</a:t>
            </a:r>
          </a:p>
          <a:p>
            <a:pPr marL="342900" indent="-342900"/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>
                <a:solidFill>
                  <a:schemeClr val="bg1"/>
                </a:solidFill>
                <a:latin typeface="Century Gothic" pitchFamily="34" charset="0"/>
              </a:rPr>
              <a:t>PRZEPUSTOWOŚĆ: 618 tys Mg/rok</a:t>
            </a: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Kętach – 2,4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Chrzanowie-Balinie – 5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Choczni – 1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Oświęcimiu – 2 tys Mg/rok</a:t>
            </a:r>
          </a:p>
          <a:p>
            <a:pPr marL="342900" indent="-342900"/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>
                <a:solidFill>
                  <a:schemeClr val="bg1"/>
                </a:solidFill>
                <a:latin typeface="Century Gothic" pitchFamily="34" charset="0"/>
              </a:rPr>
              <a:t>PRZEPUSTOWOŚĆ: 10,4 tys. Mg/rok</a:t>
            </a:r>
          </a:p>
          <a:p>
            <a:pPr marL="342900" indent="-342900">
              <a:buFontTx/>
              <a:buAutoNum type="arabicPeriod"/>
            </a:pPr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300" b="1" i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1 - Zachodni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71600" y="1546225"/>
            <a:ext cx="803275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pl-PL" sz="1600" b="1">
                <a:solidFill>
                  <a:schemeClr val="bg1"/>
                </a:solidFill>
                <a:latin typeface="Century Gothic" pitchFamily="34" charset="0"/>
              </a:rPr>
              <a:t>INSTALACJE ZASTĘPCZE</a:t>
            </a:r>
            <a:r>
              <a:rPr lang="pl-PL" sz="160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 marL="342900" indent="-342900"/>
            <a:endParaRPr lang="pl-PL" sz="16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Brzeszczach – 3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zielonych w Ujkowie Starym– 5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organicznych w Chrzanowie ( BM Recykling) – 40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Kompostownia odpadów organicznych w Zalesianach (KOP-EKO)  – 33 tys Mg/rok</a:t>
            </a:r>
          </a:p>
          <a:p>
            <a:pPr marL="342900" indent="-342900"/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>
                <a:solidFill>
                  <a:schemeClr val="bg1"/>
                </a:solidFill>
                <a:latin typeface="Century Gothic" pitchFamily="34" charset="0"/>
              </a:rPr>
              <a:t>PRZEPUSTOWOŚĆ: 81 tys Mg/rok</a:t>
            </a: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Krakowie (Van gansewinkel) 103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Krakowie (MIKI Sp. zo.o.) – 144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Ujkowie Starym – 40,6 tys.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Trzebinii – 40 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Brzeszczach – 30tys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Krakowie (MPO Sp. zo.o) – 52 tys. Mg/rok</a:t>
            </a:r>
          </a:p>
          <a:p>
            <a:pPr marL="342900" indent="-342900">
              <a:buFontTx/>
              <a:buAutoNum type="arabicPeriod"/>
            </a:pPr>
            <a:r>
              <a:rPr lang="pl-PL" sz="1300">
                <a:solidFill>
                  <a:schemeClr val="bg1"/>
                </a:solidFill>
                <a:latin typeface="Century Gothic" pitchFamily="34" charset="0"/>
              </a:rPr>
              <a:t>Sortownia zmieszanych odpadów komunalnych w Choczni – 30 tys Mg/rok</a:t>
            </a:r>
          </a:p>
          <a:p>
            <a:pPr marL="342900" indent="-342900"/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>
                <a:solidFill>
                  <a:schemeClr val="bg1"/>
                </a:solidFill>
                <a:latin typeface="Century Gothic" pitchFamily="34" charset="0"/>
              </a:rPr>
              <a:t>PRZEPUSTOWOŚĆ: 420,6 tys.Mg/rok</a:t>
            </a:r>
          </a:p>
          <a:p>
            <a:pPr marL="342900" indent="-342900">
              <a:buFontTx/>
              <a:buAutoNum type="arabicPeriod"/>
            </a:pPr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3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2 - Tarnowski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258887" y="1287045"/>
            <a:ext cx="7885113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Planowane instalacje regionalne</a:t>
            </a: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Instalacja termicznego przekształcania odpadów komunalnych w Tarnowie –</a:t>
            </a:r>
            <a:r>
              <a:rPr lang="pl-PL" sz="13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100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100 tys. Mg/rok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Kompostownia odpadów zielonych – 6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6 tys. Mg/rok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Instalacje zastępcze:</a:t>
            </a: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1. Kompostownia odpadów zielonych w Tarnowie – 6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 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 : 6 </a:t>
            </a:r>
            <a:r>
              <a:rPr lang="pl-PL" sz="1300" b="1" i="1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zmieszanych w Tarnowie ( MPGK Sp.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zo.o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) – 39 tys. Mg</a:t>
            </a: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zmieszanych w Tarnowie (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JRCh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) – 40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 : 79 tys. Mg/rok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zmieszanych w Gorlicach (EMPOL Sp.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zo.o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) – 200 tys. Mg</a:t>
            </a: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     (Instalacja z Regionu 3 – sądecko-gorlickiego</a:t>
            </a:r>
            <a:r>
              <a:rPr lang="pl-PL" sz="1300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3 – Sądecko-Gorlicki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71600" y="1447800"/>
            <a:ext cx="7277954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Instalacje regionalne:</a:t>
            </a: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Kompostownia odpadów zielonych i organicznych w Nowym Sączu – 26 tys. Mg/rok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26 tys. Mg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Planowane instalacje regionalne:</a:t>
            </a: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dirty="0">
                <a:solidFill>
                  <a:schemeClr val="bg1"/>
                </a:solidFill>
                <a:latin typeface="Century Gothic" pitchFamily="34" charset="0"/>
              </a:rPr>
              <a:t>1. 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Instalacja do termicznej utylizacji odpadów komunalnych w Gorlicach – 31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</a:t>
            </a: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2. Instalacja do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mech-biol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przetwarzania odpadów komunalnych w Gorlicach</a:t>
            </a:r>
            <a:br>
              <a:rPr lang="pl-PL" sz="13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(EMPOL)  - 200 tys. Mg/rok</a:t>
            </a: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3. Instalacja do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mech-biol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przetwarzania odpadów komunalnych w Nowym Sączu</a:t>
            </a: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	(NOVA) – 30tys Mg/rok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261 tys. Mg</a:t>
            </a: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Instalacje zastępcze </a:t>
            </a: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komunalnych w Gorlicach (EMPOL)  - 200 tys. Mg/rok</a:t>
            </a:r>
          </a:p>
          <a:p>
            <a:pPr marL="342900" indent="-342900">
              <a:buFontTx/>
              <a:buAutoNum type="arabicPeriod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komunalnych w Nowym Sączu (NOVA) – 30tys Mg/rok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230 tys. </a:t>
            </a:r>
            <a:r>
              <a:rPr lang="pl-PL" sz="1300" b="1" i="1" dirty="0" smtClean="0">
                <a:solidFill>
                  <a:schemeClr val="bg1"/>
                </a:solidFill>
                <a:latin typeface="Century Gothic" pitchFamily="34" charset="0"/>
              </a:rPr>
              <a:t>Mg</a:t>
            </a:r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4 - Południowy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609725" y="1447800"/>
            <a:ext cx="744146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Planowane instalacje regionalne: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Instalacja do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mech-biol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przetwarzania odpadów komunalnych w Myślenicach- </a:t>
            </a:r>
            <a:br>
              <a:rPr lang="pl-PL" sz="13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30 tys. Mg/rok</a:t>
            </a: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2	 Instalacja do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mech-biol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przetwarzania odpadów komunalnych w Nowym Targu-</a:t>
            </a:r>
            <a:br>
              <a:rPr lang="pl-PL" sz="13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70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/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3.    Instalacja do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mech-biol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przetwarzania odpadów  w Suchej Beskidzkiej – 30 tys. Mg/rok</a:t>
            </a: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130 </a:t>
            </a:r>
            <a:r>
              <a:rPr lang="pl-PL" sz="1300" b="1" i="1" dirty="0" err="1">
                <a:solidFill>
                  <a:schemeClr val="bg1"/>
                </a:solidFill>
                <a:latin typeface="Century Gothic" pitchFamily="34" charset="0"/>
              </a:rPr>
              <a:t>tys.Mg</a:t>
            </a:r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/rok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Kompostownia odpadów zielonych w Myślenicach – 5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Kompostownia odpadów zielonych w Nowym Targu –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b.d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marL="342900" indent="-342900">
              <a:buFontTx/>
              <a:buChar char="•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Kompostownia odpadów zielonych w Limanowej – 2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5 </a:t>
            </a:r>
            <a:r>
              <a:rPr lang="pl-PL" sz="1300" b="1" i="1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 Mg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Instalacje zastępcze</a:t>
            </a:r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 marL="342900" indent="-342900"/>
            <a:endParaRPr lang="pl-PL" sz="13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zmieszanych w Nowym Targu (IB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ZPCh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)– 70tys Mg/rok</a:t>
            </a:r>
          </a:p>
          <a:p>
            <a:pPr marL="342900" indent="-342900">
              <a:buFontTx/>
              <a:buAutoNum type="arabicPeriod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zmieszanych w Tylmanowej (EMPOL Sp.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zo.o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.) – 30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Mg/rok</a:t>
            </a:r>
          </a:p>
          <a:p>
            <a:pPr marL="342900" indent="-342900">
              <a:buFontTx/>
              <a:buAutoNum type="arabicPeriod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Sortownia odpadów zmieszanych w Zakopanem – 18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Mg</a:t>
            </a:r>
          </a:p>
          <a:p>
            <a:pPr marL="342900" indent="-342900"/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Przepustowość: 118 </a:t>
            </a:r>
            <a:r>
              <a:rPr lang="pl-PL" sz="1300" b="1" i="1" dirty="0" err="1">
                <a:solidFill>
                  <a:schemeClr val="bg1"/>
                </a:solidFill>
                <a:latin typeface="Century Gothic" pitchFamily="34" charset="0"/>
              </a:rPr>
              <a:t>tys.Mg</a:t>
            </a:r>
            <a:r>
              <a:rPr lang="pl-PL" sz="1300" b="1" i="1" dirty="0">
                <a:solidFill>
                  <a:schemeClr val="bg1"/>
                </a:solidFill>
                <a:latin typeface="Century Gothic" pitchFamily="34" charset="0"/>
              </a:rPr>
              <a:t>/rok</a:t>
            </a:r>
          </a:p>
          <a:p>
            <a:pPr marL="342900" indent="-342900"/>
            <a:endParaRPr lang="pl-PL" sz="1300" b="1" i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Kompostownia odpadów zielonych w Zakopanem– 0,065 </a:t>
            </a:r>
            <a:r>
              <a:rPr lang="pl-PL" sz="1300" dirty="0" err="1">
                <a:solidFill>
                  <a:schemeClr val="bg1"/>
                </a:solidFill>
                <a:latin typeface="Century Gothic" pitchFamily="34" charset="0"/>
              </a:rPr>
              <a:t>tys</a:t>
            </a:r>
            <a:r>
              <a:rPr lang="pl-PL" sz="13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l-PL" sz="1300" dirty="0" smtClean="0">
                <a:solidFill>
                  <a:schemeClr val="bg1"/>
                </a:solidFill>
                <a:latin typeface="Century Gothic" pitchFamily="34" charset="0"/>
              </a:rPr>
              <a:t>Mg/rok</a:t>
            </a:r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1 -Zachodni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95400" y="1423988"/>
            <a:ext cx="78486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pl-PL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Składowiska regionalne: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Kraków-Barycz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Kętach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Ujkowie Starym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Brzeszczach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Oświęcimiu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Chrzanów-Balin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Trzebini</a:t>
            </a:r>
          </a:p>
          <a:p>
            <a:pPr marL="342900" indent="-342900"/>
            <a:endParaRPr lang="pl-PL" sz="15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5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Składowiska zastępcze: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Choczni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Niepołomicach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Mianocice-Książ Wielki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Żębocin – Proszowice</a:t>
            </a:r>
          </a:p>
          <a:p>
            <a:pPr marL="342900" indent="-342900"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</a:t>
            </a:r>
            <a:r>
              <a:rPr lang="pl-PL" sz="1500" dirty="0" smtClean="0">
                <a:solidFill>
                  <a:schemeClr val="bg1"/>
                </a:solidFill>
                <a:latin typeface="Century Gothic" pitchFamily="34" charset="0"/>
              </a:rPr>
              <a:t>Andrychowie</a:t>
            </a:r>
            <a:endParaRPr lang="pl-PL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2 -Tarnowski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1511" name="Rectangle 1031"/>
          <p:cNvSpPr>
            <a:spLocks noChangeArrowheads="1"/>
          </p:cNvSpPr>
          <p:nvPr/>
        </p:nvSpPr>
        <p:spPr bwMode="auto">
          <a:xfrm>
            <a:off x="1295400" y="1423988"/>
            <a:ext cx="78486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b="1">
                <a:solidFill>
                  <a:schemeClr val="bg1"/>
                </a:solidFill>
                <a:latin typeface="Century Gothic" pitchFamily="34" charset="0"/>
              </a:rPr>
              <a:t>Składowiska regionalne: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Tarnów-Krzyż 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„Za rzeka Biała” w Tarnowie</a:t>
            </a:r>
          </a:p>
          <a:p>
            <a:pPr marL="342900" indent="-342900"/>
            <a:endParaRPr lang="pl-PL" sz="15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>
                <a:solidFill>
                  <a:schemeClr val="bg1"/>
                </a:solidFill>
                <a:latin typeface="Century Gothic" pitchFamily="34" charset="0"/>
              </a:rPr>
              <a:t>Składowiska zastępcze: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Nowy Wiśniczu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Szarwarku</a:t>
            </a:r>
          </a:p>
          <a:p>
            <a:pPr marL="342900" indent="-342900"/>
            <a:endParaRPr lang="pl-PL" sz="13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3 –Sądecko-Gorlicki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1295400" y="1423988"/>
            <a:ext cx="78486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b="1">
                <a:solidFill>
                  <a:schemeClr val="bg1"/>
                </a:solidFill>
                <a:latin typeface="Century Gothic" pitchFamily="34" charset="0"/>
              </a:rPr>
              <a:t>Składowiska regionalne: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Nowym Sączu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Starym Sączu</a:t>
            </a:r>
            <a:endParaRPr lang="pl-PL" sz="15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>
                <a:solidFill>
                  <a:schemeClr val="bg1"/>
                </a:solidFill>
                <a:latin typeface="Century Gothic" pitchFamily="34" charset="0"/>
              </a:rPr>
              <a:t>Składowiska zastępcze: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Bieczu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Podegrodziu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Białej Niżnej</a:t>
            </a:r>
          </a:p>
          <a:p>
            <a:pPr marL="342900" indent="-342900"/>
            <a:endParaRPr lang="pl-PL" sz="15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5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428750" y="1357313"/>
            <a:ext cx="7715250" cy="492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pl-PL" sz="1600">
              <a:solidFill>
                <a:srgbClr val="FFFFFF"/>
              </a:solidFill>
              <a:latin typeface="Century Gothic" pitchFamily="34" charset="0"/>
            </a:endParaRPr>
          </a:p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objęcie 100% mieszkańców zorganizowanym zbieraniem odpadów</a:t>
            </a:r>
          </a:p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osiągnięcie co najmniej 50% poziomu  recyklingu i przygotowania do ponownego użycia papieru, metali, tworzyw sztucznych i szkła do końca 2020 roku</a:t>
            </a:r>
          </a:p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poszerzanie zbiórki selektywnej odpadów opakowaniowych – zbieranie w roku 2013 ok. 10% i 15 % w roku 2018</a:t>
            </a:r>
          </a:p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ograniczenie składowania odpadów komunalnych ulegających biodegradacji – w roku 2013 co najmniej 50%, w roku 2020 co najmniej 65% w stosunku do roku bazowego 1995</a:t>
            </a:r>
          </a:p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wydzielanie odpadów niebezpiecznych z odpadów komunalnych ok. 10% odpadów niebezpiecznych w roku 2013</a:t>
            </a:r>
          </a:p>
          <a:p>
            <a:pPr marL="265113" indent="-265113" defTabSz="449263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ograniczenie składowania odpadów palnych od roku 2015 poprzez przygotowanie odpadów do ich energetycznego wykorzystania (ok 30% odpadów komunalnych)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9DDEB11-03CB-446F-BEBD-4771D1A391CE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Główne cele gospodarki odpadami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 4 –Południowy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372225" y="3883025"/>
            <a:ext cx="2771775" cy="2354263"/>
          </a:xfrm>
          <a:prstGeom prst="rect">
            <a:avLst/>
          </a:prstGeom>
          <a:solidFill>
            <a:srgbClr val="25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295400" y="1423988"/>
            <a:ext cx="78486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b="1">
                <a:solidFill>
                  <a:schemeClr val="bg1"/>
                </a:solidFill>
                <a:latin typeface="Century Gothic" pitchFamily="34" charset="0"/>
              </a:rPr>
              <a:t>Składowiska regionalne: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Myślenicach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Zakopanem</a:t>
            </a:r>
            <a:endParaRPr lang="pl-PL" sz="15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r>
              <a:rPr lang="pl-PL" sz="1600" b="1">
                <a:solidFill>
                  <a:schemeClr val="bg1"/>
                </a:solidFill>
                <a:latin typeface="Century Gothic" pitchFamily="34" charset="0"/>
              </a:rPr>
              <a:t>Składowiska zastępcze: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Suchej Beskidzkiej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Sułkowicach</a:t>
            </a:r>
          </a:p>
          <a:p>
            <a:pPr marL="342900" indent="-342900">
              <a:buFontTx/>
              <a:buAutoNum type="arabicPeriod"/>
            </a:pPr>
            <a:r>
              <a:rPr lang="pl-PL" sz="1500">
                <a:solidFill>
                  <a:schemeClr val="bg1"/>
                </a:solidFill>
                <a:latin typeface="Century Gothic" pitchFamily="34" charset="0"/>
              </a:rPr>
              <a:t>Składowisko odpadów innych niż niebezpieczne i obojętne w Jaworkach gm. Szczawnica</a:t>
            </a:r>
          </a:p>
          <a:p>
            <a:pPr marL="342900" indent="-342900"/>
            <a:endParaRPr lang="pl-PL" sz="15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sz="1300" b="1" i="1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/>
            <a:endParaRPr lang="pl-PL" sz="16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 smtClean="0">
                <a:solidFill>
                  <a:srgbClr val="004687"/>
                </a:solidFill>
                <a:latin typeface="Century Gothic" pitchFamily="32" charset="0"/>
              </a:rPr>
              <a:t>HARMONOGRAM PRAC NAD AKTUALIZACJĄ PGOWM 2010</a:t>
            </a:r>
            <a:endParaRPr lang="pl-PL" sz="2000" b="1" dirty="0">
              <a:solidFill>
                <a:srgbClr val="004687"/>
              </a:solidFill>
              <a:latin typeface="Century Gothic" pitchFamily="32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1913" y="1340768"/>
            <a:ext cx="7812087" cy="487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6511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2.2012	- Projekt PGOWM wraz z prognozą oddziaływania na środowisko</a:t>
            </a:r>
            <a:b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</a:b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	   przyjęty przez Zarząd Województwa Małopolskiego</a:t>
            </a:r>
            <a:b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</a:b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	- Dokumenty dostępne na stronie </a:t>
            </a:r>
            <a:r>
              <a:rPr lang="pl-PL" sz="1600" dirty="0" err="1" smtClean="0">
                <a:solidFill>
                  <a:srgbClr val="FFFFFF"/>
                </a:solidFill>
                <a:latin typeface="Century Gothic" pitchFamily="32" charset="0"/>
                <a:hlinkClick r:id="rId2"/>
              </a:rPr>
              <a:t>www.malopolskie.pl</a:t>
            </a: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  <a:hlinkClick r:id="rId2"/>
              </a:rPr>
              <a:t>/</a:t>
            </a:r>
            <a:r>
              <a:rPr lang="pl-PL" sz="1600" dirty="0" err="1" smtClean="0">
                <a:solidFill>
                  <a:srgbClr val="FFFFFF"/>
                </a:solidFill>
                <a:latin typeface="Century Gothic" pitchFamily="32" charset="0"/>
                <a:hlinkClick r:id="rId2"/>
              </a:rPr>
              <a:t>pgowm</a:t>
            </a: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 </a:t>
            </a:r>
          </a:p>
          <a:p>
            <a:pPr marL="26511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2-4.2012	- Przekazanie projektu PGOWM wraz z prognozą oddziaływania</a:t>
            </a:r>
            <a:b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</a:b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	   na środowisko do opiniowania i konsultacji społecznych przez:</a:t>
            </a:r>
          </a:p>
          <a:p>
            <a:pPr marL="1636713" lvl="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organy wykonawcze gmin, niebędących członkami</a:t>
            </a:r>
            <a:b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</a:b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związków międzygminnych, organy wykonawcze związków międzygminnych, w zakresie związanym z ochroną wód –Dyrektor RZGW w Krakowie, (2 miesiące)</a:t>
            </a:r>
          </a:p>
          <a:p>
            <a:pPr marL="1636713" lvl="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Regionalnego Dyrektora Ochrony Środowiska w Krakowie, Małopolskiego Państwowego Wojewódzkiego Inspektora Sanitarnego (30 dni)</a:t>
            </a:r>
          </a:p>
          <a:p>
            <a:pPr marL="1636713" lvl="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Społeczeństwo (do 15 marca br.)</a:t>
            </a:r>
          </a:p>
          <a:p>
            <a:pPr marL="26511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3.2012 	- Konferencja- nowe przepisy i aktualizacja PGOWM</a:t>
            </a:r>
          </a:p>
          <a:p>
            <a:pPr marL="26511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4.2012	- Opiniowanie Projektu PGOWM przez Ministerstwo Środowiska,</a:t>
            </a:r>
            <a:b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</a:b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	  (2 miesiące)</a:t>
            </a:r>
          </a:p>
          <a:p>
            <a:pPr marL="265113" indent="-265113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1600" dirty="0" smtClean="0">
                <a:solidFill>
                  <a:srgbClr val="FFFFFF"/>
                </a:solidFill>
                <a:latin typeface="Century Gothic" pitchFamily="32" charset="0"/>
              </a:rPr>
              <a:t>4-5.2012 	- Szkolenia dla gmin</a:t>
            </a: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FE1A7-0F8A-4AF1-B8AE-C7F4C13E9B93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pl-PL" sz="1400" b="1" dirty="0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6381328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03350" y="1844675"/>
            <a:ext cx="7596188" cy="318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+mj-lt"/>
              <a:buAutoNum type="arabicPeriod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Krótkie terminy wdrożenia „reformy śmieciowej”, w tym: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l-PL" b="1" dirty="0">
              <a:solidFill>
                <a:srgbClr val="FFFFFF"/>
              </a:solidFill>
              <a:latin typeface="Century Gothic" pitchFamily="34" charset="0"/>
            </a:endParaRP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Przyjęcia Planu Gospodarki Odpadami Województwa Małopolskiego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Przygotowania instalacji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Przygotowania samorządów gminnych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l-PL" sz="1400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l-PL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6" name="Symbol zastępczy numeru slajdu 8"/>
          <p:cNvSpPr txBox="1">
            <a:spLocks noGrp="1"/>
          </p:cNvSpPr>
          <p:nvPr/>
        </p:nvSpPr>
        <p:spPr>
          <a:xfrm>
            <a:off x="6578600" y="63500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EF59F1-6F8A-4B34-AAFE-1C9264A4A636}" type="slidenum">
              <a:rPr lang="pl-PL" sz="1400" b="1">
                <a:solidFill>
                  <a:srgbClr val="1F497D"/>
                </a:solidFill>
                <a:latin typeface="Century Gothic" pitchFamily="34" charset="0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pl-PL" sz="1400" dirty="0">
              <a:latin typeface="+mn-lt"/>
              <a:ea typeface="+mn-ea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1331913" y="-11113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>
                <a:solidFill>
                  <a:srgbClr val="004687"/>
                </a:solidFill>
                <a:latin typeface="Century Gothic" pitchFamily="34" charset="0"/>
              </a:rPr>
              <a:t>PROBLEMY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0" y="6524625"/>
            <a:ext cx="4572000" cy="288925"/>
          </a:xfrm>
          <a:noFill/>
        </p:spPr>
        <p:txBody>
          <a:bodyPr/>
          <a:lstStyle/>
          <a:p>
            <a:r>
              <a:rPr lang="pl-PL" sz="1400" smtClean="0">
                <a:solidFill>
                  <a:srgbClr val="FFFFFF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Departament Środowiska, Rolnictwa i Geodezji</a:t>
            </a:r>
            <a:endParaRPr lang="en-US" sz="1400" smtClean="0">
              <a:solidFill>
                <a:srgbClr val="FFFFFF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331913" y="-11113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>
                <a:solidFill>
                  <a:srgbClr val="004687"/>
                </a:solidFill>
                <a:latin typeface="Century Gothic" pitchFamily="34" charset="0"/>
              </a:rPr>
              <a:t>PROBLEMY</a:t>
            </a:r>
          </a:p>
        </p:txBody>
      </p:sp>
      <p:sp>
        <p:nvSpPr>
          <p:cNvPr id="27652" name="pole tekstowe 7"/>
          <p:cNvSpPr txBox="1">
            <a:spLocks noChangeArrowheads="1"/>
          </p:cNvSpPr>
          <p:nvPr/>
        </p:nvSpPr>
        <p:spPr bwMode="auto">
          <a:xfrm>
            <a:off x="8316913" y="6380163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0273BB4-38CD-4E83-B8F0-43C180DD9E4C}" type="slidenum">
              <a:rPr lang="pl-PL" sz="1400" b="1">
                <a:solidFill>
                  <a:srgbClr val="1F497D"/>
                </a:solidFill>
                <a:latin typeface="Century Gothic" pitchFamily="34" charset="0"/>
                <a:cs typeface="Arial" charset="0"/>
              </a:rPr>
              <a:pPr/>
              <a:t>23</a:t>
            </a:fld>
            <a:endParaRPr lang="pl-PL" sz="1400"/>
          </a:p>
          <a:p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1476375" y="1844675"/>
            <a:ext cx="755967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  Brak rozporządzeń  Ministra Środowiska regulujących</a:t>
            </a:r>
          </a:p>
          <a:p>
            <a:pPr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       nowe zasady gospodarki odpadami (rozporządzenia w fazie</a:t>
            </a:r>
          </a:p>
          <a:p>
            <a:pPr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       projektowej ) </a:t>
            </a:r>
          </a:p>
          <a:p>
            <a:pPr>
              <a:defRPr/>
            </a:pPr>
            <a:endParaRPr lang="pl-PL" b="1" dirty="0">
              <a:solidFill>
                <a:srgbClr val="FFFFFF"/>
              </a:solidFill>
              <a:latin typeface="Century Gothic" pitchFamily="34" charset="0"/>
            </a:endParaRPr>
          </a:p>
          <a:p>
            <a:pPr algn="just"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       </a:t>
            </a: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m.in. </a:t>
            </a: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w  sprawie sporządzenia wojewódzkich planów </a:t>
            </a:r>
          </a:p>
          <a:p>
            <a:pPr algn="just"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       gospodarki odpadami  (termin do opiniowania,</a:t>
            </a:r>
          </a:p>
          <a:p>
            <a:pPr algn="just"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       określenie podregionów – ryzyko </a:t>
            </a: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monopolu</a:t>
            </a: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)</a:t>
            </a:r>
          </a:p>
          <a:p>
            <a:pPr algn="just"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</a:rPr>
              <a:t> </a:t>
            </a:r>
          </a:p>
          <a:p>
            <a:pPr>
              <a:defRPr/>
            </a:pPr>
            <a:endParaRPr lang="pl-PL" b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</a:rPr>
              <a:t>      </a:t>
            </a:r>
            <a:endParaRPr lang="pl-PL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0" y="6742113"/>
            <a:ext cx="4356100" cy="115887"/>
          </a:xfrm>
          <a:noFill/>
        </p:spPr>
        <p:txBody>
          <a:bodyPr/>
          <a:lstStyle/>
          <a:p>
            <a:r>
              <a:rPr lang="pl-PL" sz="1400" smtClean="0">
                <a:solidFill>
                  <a:srgbClr val="FFFFFF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Departament Środowiska, Rolnictwa i Geodezji</a:t>
            </a:r>
            <a:endParaRPr lang="en-US" sz="1400" smtClean="0">
              <a:solidFill>
                <a:srgbClr val="FFFFFF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pole tekstowe 4"/>
          <p:cNvSpPr txBox="1">
            <a:spLocks noChangeArrowheads="1"/>
          </p:cNvSpPr>
          <p:nvPr/>
        </p:nvSpPr>
        <p:spPr bwMode="auto">
          <a:xfrm>
            <a:off x="3492500" y="549275"/>
            <a:ext cx="33829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004687"/>
                </a:solidFill>
                <a:latin typeface="Century Gothic" pitchFamily="34" charset="0"/>
              </a:rPr>
              <a:t>PROBLEMY</a:t>
            </a:r>
          </a:p>
          <a:p>
            <a:endParaRPr lang="pl-PL"/>
          </a:p>
        </p:txBody>
      </p:sp>
      <p:sp>
        <p:nvSpPr>
          <p:cNvPr id="28676" name="pole tekstowe 6"/>
          <p:cNvSpPr txBox="1">
            <a:spLocks noChangeArrowheads="1"/>
          </p:cNvSpPr>
          <p:nvPr/>
        </p:nvSpPr>
        <p:spPr bwMode="auto">
          <a:xfrm>
            <a:off x="8316913" y="6346825"/>
            <a:ext cx="64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1992B1D-9EDF-46F0-B3BD-CCBD02E90D14}" type="slidenum">
              <a:rPr lang="pl-PL" sz="1400" b="1">
                <a:solidFill>
                  <a:srgbClr val="1F497D"/>
                </a:solidFill>
                <a:latin typeface="Century Gothic" pitchFamily="34" charset="0"/>
                <a:cs typeface="Arial" charset="0"/>
              </a:rPr>
              <a:pPr/>
              <a:t>24</a:t>
            </a:fld>
            <a:endParaRPr lang="pl-PL" sz="1400"/>
          </a:p>
          <a:p>
            <a:endParaRPr lang="pl-PL"/>
          </a:p>
        </p:txBody>
      </p:sp>
      <p:sp>
        <p:nvSpPr>
          <p:cNvPr id="28677" name="pole tekstowe 7"/>
          <p:cNvSpPr txBox="1">
            <a:spLocks noChangeArrowheads="1"/>
          </p:cNvSpPr>
          <p:nvPr/>
        </p:nvSpPr>
        <p:spPr bwMode="auto">
          <a:xfrm>
            <a:off x="1692275" y="1773238"/>
            <a:ext cx="65516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chemeClr val="bg1"/>
                </a:solidFill>
                <a:latin typeface="Century Gothic" pitchFamily="34" charset="0"/>
              </a:rPr>
              <a:t>3. Małe składowiska – konieczność zamknięcia</a:t>
            </a:r>
          </a:p>
          <a:p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r>
              <a:rPr lang="pl-PL">
                <a:solidFill>
                  <a:schemeClr val="bg1"/>
                </a:solidFill>
                <a:latin typeface="Century Gothic" pitchFamily="34" charset="0"/>
              </a:rPr>
              <a:t>Województwo Małopolskie wraz z Wojewódzkim Funduszem Ochrony Środowiska  i Gospodarki Wodnej w Krakowie nawiązały współpracę dotyczącą przygotowania „Programu rekultywacji składowisk odpadów  z terenu Małopolski”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31913" y="-11113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>
                <a:solidFill>
                  <a:srgbClr val="004687"/>
                </a:solidFill>
                <a:latin typeface="Century Gothic" pitchFamily="34" charset="0"/>
              </a:rPr>
              <a:t>PROBLEMY</a:t>
            </a:r>
          </a:p>
        </p:txBody>
      </p:sp>
      <p:sp>
        <p:nvSpPr>
          <p:cNvPr id="29699" name="pole tekstowe 6"/>
          <p:cNvSpPr txBox="1">
            <a:spLocks noChangeArrowheads="1"/>
          </p:cNvSpPr>
          <p:nvPr/>
        </p:nvSpPr>
        <p:spPr bwMode="auto">
          <a:xfrm>
            <a:off x="34925" y="6453188"/>
            <a:ext cx="4824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>
              <a:solidFill>
                <a:srgbClr val="FFFFFF"/>
              </a:solidFill>
              <a:latin typeface="Century Gothic" pitchFamily="34" charset="0"/>
            </a:endParaRPr>
          </a:p>
          <a:p>
            <a:endParaRPr lang="pl-PL"/>
          </a:p>
        </p:txBody>
      </p:sp>
      <p:sp>
        <p:nvSpPr>
          <p:cNvPr id="29700" name="pole tekstowe 8"/>
          <p:cNvSpPr txBox="1">
            <a:spLocks noChangeArrowheads="1"/>
          </p:cNvSpPr>
          <p:nvPr/>
        </p:nvSpPr>
        <p:spPr bwMode="auto">
          <a:xfrm>
            <a:off x="8316913" y="6453188"/>
            <a:ext cx="827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174BB9C-C42D-4DCD-BC2E-0C06EEC68E6C}" type="slidenum">
              <a:rPr lang="pl-PL" sz="1400" b="1">
                <a:solidFill>
                  <a:srgbClr val="1F497D"/>
                </a:solidFill>
                <a:latin typeface="Century Gothic" pitchFamily="34" charset="0"/>
                <a:cs typeface="Arial" charset="0"/>
              </a:rPr>
              <a:pPr/>
              <a:t>25</a:t>
            </a:fld>
            <a:endParaRPr lang="pl-PL" sz="1400"/>
          </a:p>
          <a:p>
            <a:endParaRPr lang="pl-PL"/>
          </a:p>
        </p:txBody>
      </p:sp>
      <p:sp>
        <p:nvSpPr>
          <p:cNvPr id="29701" name="pole tekstowe 9"/>
          <p:cNvSpPr txBox="1">
            <a:spLocks noChangeArrowheads="1"/>
          </p:cNvSpPr>
          <p:nvPr/>
        </p:nvSpPr>
        <p:spPr bwMode="auto">
          <a:xfrm>
            <a:off x="1619250" y="1844675"/>
            <a:ext cx="698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 startAt="4"/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Sumaryczne przepustowości instalacji, które uzyskały decyzje o środowiskowych uwarunkowaniach przed 1.01.2012 r. większe niż ilość wytwarzanych odpadów na terenie województwa małopolskiego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6237288"/>
            <a:ext cx="5715000" cy="620712"/>
          </a:xfrm>
          <a:prstGeom prst="rect">
            <a:avLst/>
          </a:prstGeom>
          <a:solidFill>
            <a:srgbClr val="F4801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1547813" y="188913"/>
            <a:ext cx="7451725" cy="503237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611938" y="6376988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9B23C3-D0CC-4E1F-AA06-820D5BD72469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1547813" y="358775"/>
            <a:ext cx="734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203575" y="3068638"/>
            <a:ext cx="3810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800">
                <a:solidFill>
                  <a:srgbClr val="FFFFFF"/>
                </a:solidFill>
                <a:latin typeface="Century Gothic" pitchFamily="34" charset="0"/>
              </a:rPr>
              <a:t>Dziękuję za uwagę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403350" y="1428750"/>
            <a:ext cx="7715250" cy="466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6700" indent="-265113" defTabSz="449263">
              <a:spcBef>
                <a:spcPts val="1100"/>
              </a:spcBef>
              <a:buSzPct val="100000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1400">
                <a:solidFill>
                  <a:srgbClr val="FFFFFF"/>
                </a:solidFill>
                <a:latin typeface="Century Gothic" pitchFamily="34" charset="0"/>
              </a:rPr>
              <a:t>	</a:t>
            </a: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Przygotowanie planu gospodarki odpadami do końca czerwca 2012 roku.</a:t>
            </a:r>
          </a:p>
          <a:p>
            <a:pPr marL="266700" indent="-265113" algn="just" defTabSz="449263">
              <a:spcBef>
                <a:spcPts val="400"/>
              </a:spcBef>
              <a:buSzPct val="100000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1600">
              <a:solidFill>
                <a:srgbClr val="FFFFFF"/>
              </a:solidFill>
              <a:latin typeface="Century Gothic" pitchFamily="34" charset="0"/>
            </a:endParaRPr>
          </a:p>
          <a:p>
            <a:pPr marL="266700" indent="-265113" algn="just" defTabSz="449263">
              <a:spcBef>
                <a:spcPts val="400"/>
              </a:spcBef>
              <a:buSzPct val="100000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 	Przygotowanie uchwały stanowiącej akt prawa miejscowego w sprawie wykonania wojewódzkiego planu gospodarki odpadami, określającej:</a:t>
            </a:r>
          </a:p>
          <a:p>
            <a:pPr marL="266700" indent="-265113" algn="just" defTabSz="449263">
              <a:spcBef>
                <a:spcPts val="400"/>
              </a:spcBef>
              <a:buSzPct val="100000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1600">
              <a:solidFill>
                <a:srgbClr val="FFFFFF"/>
              </a:solidFill>
              <a:latin typeface="Century Gothic" pitchFamily="34" charset="0"/>
            </a:endParaRPr>
          </a:p>
          <a:p>
            <a:pPr marL="266700" indent="-265113" algn="just" defTabSz="449263">
              <a:spcBef>
                <a:spcPts val="400"/>
              </a:spcBef>
              <a:buClr>
                <a:srgbClr val="FFFFFF"/>
              </a:buClr>
              <a:buSzPct val="100000"/>
              <a:buFont typeface="Century Gothic" pitchFamily="34" charset="0"/>
              <a:buChar char="-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cele ilościowe i jakościowe w zakresie gospodarki odpadami w tym cele dotyczące zapobiegania powstawaniu odpadów oraz terminy ich osiągnięcia,</a:t>
            </a:r>
          </a:p>
          <a:p>
            <a:pPr marL="266700" indent="-265113" algn="just" defTabSz="449263">
              <a:spcBef>
                <a:spcPts val="400"/>
              </a:spcBef>
              <a:buClr>
                <a:srgbClr val="FFFFFF"/>
              </a:buClr>
              <a:buSzPct val="100000"/>
              <a:buFont typeface="Century Gothic" pitchFamily="34" charset="0"/>
              <a:buChar char="-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plan zamykania instalacji niespełniających wymagań ochrony środowiska,</a:t>
            </a:r>
          </a:p>
          <a:p>
            <a:pPr marL="266700" indent="-265113" algn="just" defTabSz="449263">
              <a:spcBef>
                <a:spcPts val="400"/>
              </a:spcBef>
              <a:buClr>
                <a:srgbClr val="FFFFFF"/>
              </a:buClr>
              <a:buSzPct val="100000"/>
              <a:buFont typeface="Century Gothic" pitchFamily="34" charset="0"/>
              <a:buChar char="-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podział na regiony gospodarki odpadami komunalnymi</a:t>
            </a:r>
          </a:p>
          <a:p>
            <a:pPr marL="266700" indent="-265113" algn="just" defTabSz="449263">
              <a:spcBef>
                <a:spcPts val="400"/>
              </a:spcBef>
              <a:buClr>
                <a:srgbClr val="FFFFFF"/>
              </a:buClr>
              <a:buSzPct val="100000"/>
              <a:buFont typeface="Century Gothic" pitchFamily="34" charset="0"/>
              <a:buChar char="-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1600">
                <a:solidFill>
                  <a:srgbClr val="FFFFFF"/>
                </a:solidFill>
                <a:latin typeface="Century Gothic" pitchFamily="34" charset="0"/>
              </a:rPr>
              <a:t>regionalne instalacje do przetwarzania odpadów w poszczególnych regionach gospodarki odpadami komunalnymi oraz instalacje przewidziane do zastępczej obsługi tych regionów, w przypadku, gdy znajdująca się w nich instalacja uległa awarii.</a:t>
            </a:r>
          </a:p>
          <a:p>
            <a:pPr marL="266700" indent="-265113" defTabSz="449263" eaLnBrk="0" hangingPunct="0">
              <a:spcBef>
                <a:spcPts val="110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160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D6CD8B7-FE71-4680-9FD5-9C613C07B69F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Obowiązki samorządu województwa</a:t>
            </a:r>
            <a:br>
              <a:rPr lang="pl-PL" sz="2400" b="1">
                <a:solidFill>
                  <a:srgbClr val="004687"/>
                </a:solidFill>
                <a:latin typeface="Century Gothic" pitchFamily="34" charset="0"/>
              </a:rPr>
            </a:b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wynikające z ustawy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E13D906-9BA1-460A-B3A8-6DD446171B2E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Projekt podziału województwa na regiony gospodarki odpadami - założenia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331913" y="1489075"/>
            <a:ext cx="7812087" cy="438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5113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Zmieszane odpady komunalne</a:t>
            </a:r>
          </a:p>
          <a:p>
            <a:pPr marL="265113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Odpady zielone</a:t>
            </a:r>
          </a:p>
          <a:p>
            <a:pPr marL="265113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Pozostałości z sortowania odpadów komunalnych przeznaczonych do składowania</a:t>
            </a:r>
          </a:p>
          <a:p>
            <a:pPr marL="265113" indent="-265113" defTabSz="449263">
              <a:spcBef>
                <a:spcPts val="600"/>
              </a:spcBef>
              <a:spcAft>
                <a:spcPts val="0"/>
              </a:spcAft>
              <a:buSzPct val="100000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b="1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Podlegają zagospodarowaniu:</a:t>
            </a:r>
          </a:p>
          <a:p>
            <a:pPr marL="265113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entury Gothic" pitchFamily="34" charset="0"/>
              <a:buChar char="-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na obszarze regionu gospodarki odpadami,</a:t>
            </a:r>
          </a:p>
          <a:p>
            <a:pPr marL="265113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entury Gothic" pitchFamily="34" charset="0"/>
              <a:buChar char="-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w regionalnej instalacji przetwarzania odpadów komunalnych.</a:t>
            </a:r>
          </a:p>
          <a:p>
            <a:pPr marL="266700" indent="-265113" defTabSz="449263">
              <a:spcBef>
                <a:spcPts val="600"/>
              </a:spcBef>
              <a:spcAft>
                <a:spcPts val="0"/>
              </a:spcAft>
              <a:buSzPct val="100000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l-PL" dirty="0">
              <a:solidFill>
                <a:srgbClr val="FFFFFF"/>
              </a:solidFill>
              <a:latin typeface="Century Gothic" pitchFamily="34" charset="0"/>
              <a:ea typeface="+mn-ea"/>
            </a:endParaRPr>
          </a:p>
          <a:p>
            <a:pPr marL="266700" indent="-265113" defTabSz="449263">
              <a:spcBef>
                <a:spcPts val="600"/>
              </a:spcBef>
              <a:spcAft>
                <a:spcPts val="0"/>
              </a:spcAft>
              <a:buSzPct val="100000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Pozostałe odpady komunalne ( w tym selektywnie odbierane</a:t>
            </a:r>
            <a:b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</a:b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od właścicieli nieruchomości) podlegają zagospodarowaniu zgodnie z:</a:t>
            </a:r>
          </a:p>
          <a:p>
            <a:pPr marL="266700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ogólną zasadą bliskości</a:t>
            </a:r>
          </a:p>
          <a:p>
            <a:pPr marL="266700" indent="-265113" defTabSz="449263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67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dirty="0">
                <a:solidFill>
                  <a:srgbClr val="FFFFFF"/>
                </a:solidFill>
                <a:latin typeface="Century Gothic" pitchFamily="34" charset="0"/>
                <a:ea typeface="+mn-ea"/>
              </a:rPr>
              <a:t>hierarchą postępowania z odpadami</a:t>
            </a: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 smtClean="0">
                <a:solidFill>
                  <a:srgbClr val="003399"/>
                </a:solidFill>
                <a:latin typeface="Century Gothic" pitchFamily="34" charset="0"/>
                <a:cs typeface="Arial" charset="0"/>
              </a:rPr>
              <a:t>Region gospodarki odpadami </a:t>
            </a:r>
            <a:endParaRPr lang="pl-PL" sz="2000" b="1" dirty="0">
              <a:solidFill>
                <a:srgbClr val="003399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C9CF1-EFE0-425B-8E95-06F6911A8D7C}" type="slidenum">
              <a:rPr lang="pl-PL" sz="1400" b="1" smtClean="0">
                <a:solidFill>
                  <a:schemeClr val="tx2"/>
                </a:solidFill>
                <a:latin typeface="Century Gothic" pitchFamily="34" charset="0"/>
              </a:rPr>
              <a:pPr>
                <a:defRPr/>
              </a:pPr>
              <a:t>5</a:t>
            </a:fld>
            <a:endParaRPr lang="pl-PL" sz="1400" b="1" dirty="0" smtClean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4102" name="Prostokąt 9"/>
          <p:cNvSpPr>
            <a:spLocks noChangeArrowheads="1"/>
          </p:cNvSpPr>
          <p:nvPr/>
        </p:nvSpPr>
        <p:spPr bwMode="auto">
          <a:xfrm>
            <a:off x="1331913" y="2286000"/>
            <a:ext cx="781208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>
              <a:lnSpc>
                <a:spcPct val="150000"/>
              </a:lnSpc>
              <a:defRPr/>
            </a:pPr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obszar określony w wojewódzkim planie gospodarki odpadami liczący co najmniej 150 000 mieszkańców ; </a:t>
            </a:r>
            <a:br>
              <a:rPr lang="pl-PL" sz="20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regionem może być gmina licząca powyżej  500 000 mieszkańców </a:t>
            </a:r>
          </a:p>
          <a:p>
            <a:pPr marL="342900" indent="-342900">
              <a:lnSpc>
                <a:spcPct val="150000"/>
              </a:lnSpc>
              <a:defRPr/>
            </a:pPr>
            <a:endParaRPr lang="pl-PL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Regionalna instalacja przetwarzania odpadów komunalnych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1341438"/>
            <a:ext cx="1331913" cy="4895850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1270" name="Prostokąt 7"/>
          <p:cNvSpPr>
            <a:spLocks noChangeArrowheads="1"/>
          </p:cNvSpPr>
          <p:nvPr/>
        </p:nvSpPr>
        <p:spPr bwMode="auto">
          <a:xfrm>
            <a:off x="1331913" y="1522413"/>
            <a:ext cx="7812087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900"/>
              </a:spcAft>
            </a:pPr>
            <a:r>
              <a:rPr lang="pl-PL" sz="1600" b="1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zakład zagospodarowania odpadów:</a:t>
            </a:r>
          </a:p>
          <a:p>
            <a:pPr>
              <a:spcAft>
                <a:spcPts val="900"/>
              </a:spcAft>
              <a:buFont typeface="Arial" charset="0"/>
              <a:buChar char="•"/>
            </a:pP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o mocy przerobowej wystarczającej do przyjmowania </a:t>
            </a:r>
            <a:b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</a:b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i przetwarzania odpadów z obszaru zamieszkałego przez co najmniej </a:t>
            </a:r>
            <a:b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</a:b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120 tys. mieszkańców;</a:t>
            </a:r>
          </a:p>
          <a:p>
            <a:pPr>
              <a:spcAft>
                <a:spcPts val="900"/>
              </a:spcAft>
              <a:buFont typeface="Arial" charset="0"/>
              <a:buChar char="•"/>
            </a:pP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spełniający wymagania najlepszej dostępnej techniki lub technologii (BAT) ;</a:t>
            </a:r>
          </a:p>
          <a:p>
            <a:pPr>
              <a:spcAft>
                <a:spcPts val="900"/>
              </a:spcAft>
              <a:buFont typeface="Arial" charset="0"/>
              <a:buChar char="•"/>
            </a:pP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zapewniający termiczne przekształcanie odpadów lub:</a:t>
            </a:r>
          </a:p>
          <a:p>
            <a:pPr marL="800100" lvl="1" indent="-342900">
              <a:spcAft>
                <a:spcPts val="900"/>
              </a:spcAft>
              <a:buFontTx/>
              <a:buAutoNum type="alphaLcPeriod"/>
            </a:pP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mechaniczno-biologiczne przetwarzanie zmieszanych odpadów komunalnych i wydzielenie frakcji nadających się do odzysku;</a:t>
            </a:r>
          </a:p>
          <a:p>
            <a:pPr marL="800100" lvl="1" indent="-342900">
              <a:spcAft>
                <a:spcPts val="900"/>
              </a:spcAft>
              <a:buFontTx/>
              <a:buAutoNum type="alphaLcPeriod"/>
            </a:pP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przetwarzanie selektywnie zebranych odpadów zielonych i innych odpadów ulegających biodegradacji;</a:t>
            </a:r>
          </a:p>
          <a:p>
            <a:pPr marL="800100" lvl="1" indent="-342900">
              <a:spcAft>
                <a:spcPts val="900"/>
              </a:spcAft>
              <a:buFontTx/>
              <a:buAutoNum type="alphaLcPeriod"/>
            </a:pPr>
            <a:r>
              <a:rPr lang="pl-PL" sz="16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składowanie odpadów powstających w procesie mechaniczno-biologicznego przetwarzania zmieszanych odpadów oraz pozostałości z sortowania odpadów komunalnych o pojemności  pozwalającej na przyjmowanie przez okres nie krótszy niż 15 lat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az 4" descr="Malopolska_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414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b="1">
                <a:solidFill>
                  <a:srgbClr val="000099"/>
                </a:solidFill>
                <a:latin typeface="Century Gothic" pitchFamily="34" charset="0"/>
                <a:ea typeface="Microsoft YaHei" pitchFamily="34" charset="-122"/>
              </a:rPr>
              <a:t>Instalacja zastępcza</a:t>
            </a:r>
          </a:p>
        </p:txBody>
      </p:sp>
      <p:sp>
        <p:nvSpPr>
          <p:cNvPr id="9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CF804A-07AC-45E6-BE62-C70A0A610AC8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2293" name="Prostokąt 7"/>
          <p:cNvSpPr>
            <a:spLocks noChangeArrowheads="1"/>
          </p:cNvSpPr>
          <p:nvPr/>
        </p:nvSpPr>
        <p:spPr bwMode="auto">
          <a:xfrm>
            <a:off x="1331913" y="2057400"/>
            <a:ext cx="781208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>
              <a:lnSpc>
                <a:spcPct val="150000"/>
              </a:lnSpc>
            </a:pPr>
            <a:r>
              <a:rPr lang="pl-PL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instalacja przewidziana do zastępczej obsługi regionów  do czasu uruchomienia regionalnych instalacji do przetwarzania odpadów komunalnych, w przypadku gdy znajdująca się w nich instalacja uległa awarii lub nie może przyjmować odpadów z innych przyczyn</a:t>
            </a:r>
          </a:p>
          <a:p>
            <a:pPr marL="266700">
              <a:lnSpc>
                <a:spcPct val="150000"/>
              </a:lnSpc>
            </a:pPr>
            <a:endParaRPr lang="pl-PL" b="1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F96948-A38C-40A7-B052-E688FCADDFBB}" type="slidenum">
              <a:rPr lang="pl-PL" sz="1400" b="1">
                <a:solidFill>
                  <a:srgbClr val="003399"/>
                </a:solidFill>
                <a:latin typeface="Century Gothic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pl-PL" sz="1400" b="1" dirty="0">
              <a:solidFill>
                <a:srgbClr val="003399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7" name="pole tekstowe 3"/>
          <p:cNvSpPr txBox="1">
            <a:spLocks noChangeArrowheads="1"/>
          </p:cNvSpPr>
          <p:nvPr/>
        </p:nvSpPr>
        <p:spPr bwMode="auto">
          <a:xfrm>
            <a:off x="1331913" y="0"/>
            <a:ext cx="781208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1" i="1" dirty="0">
                <a:solidFill>
                  <a:srgbClr val="004687"/>
                </a:solidFill>
                <a:latin typeface="Century Gothic" pitchFamily="34" charset="0"/>
              </a:rPr>
              <a:t>Kierunki działań w zakresie kształtowania systemu gospodarki odpadami</a:t>
            </a: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 dirty="0">
              <a:solidFill>
                <a:srgbClr val="004687"/>
              </a:solidFill>
              <a:latin typeface="Century Gothic" pitchFamily="34" charset="0"/>
            </a:endParaRP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4687"/>
                </a:solidFill>
                <a:latin typeface="Century Gothic" pitchFamily="34" charset="0"/>
              </a:rPr>
              <a:t>Projekt podziału województwa na regiony gospodarki odpadami - założenia</a:t>
            </a:r>
          </a:p>
        </p:txBody>
      </p:sp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1403649" y="1340768"/>
            <a:ext cx="774035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Instalacja do mechaniczno-biologicznego przetwarzania zmieszanych odpadów komunalnych:</a:t>
            </a: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			</a:t>
            </a:r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Tereny miejskie:</a:t>
            </a: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		część mechaniczna – ok.30 </a:t>
            </a:r>
            <a:r>
              <a:rPr lang="pl-PL" sz="1600" dirty="0" err="1">
                <a:solidFill>
                  <a:schemeClr val="bg1"/>
                </a:solidFill>
                <a:latin typeface="Century Gothic" pitchFamily="34" charset="0"/>
              </a:rPr>
              <a:t>tys.Mg</a:t>
            </a:r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/rok</a:t>
            </a: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		część biologiczna     – ok. 12 tys. Mg/rok</a:t>
            </a:r>
          </a:p>
          <a:p>
            <a:pPr algn="just">
              <a:buFontTx/>
              <a:buChar char="-"/>
            </a:pPr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			</a:t>
            </a:r>
            <a:r>
              <a:rPr lang="pl-PL" sz="1600" b="1" dirty="0">
                <a:solidFill>
                  <a:schemeClr val="bg1"/>
                </a:solidFill>
                <a:latin typeface="Century Gothic" pitchFamily="34" charset="0"/>
              </a:rPr>
              <a:t>Tereny wiejskie</a:t>
            </a: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		część mechaniczna – ok. 24 tys. Mg/rok</a:t>
            </a: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		część biologiczna     – ok. 9 tys. Mg/rok</a:t>
            </a:r>
          </a:p>
          <a:p>
            <a:pPr algn="just"/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Instalacja do przetwarzania selektywnie zebranych odpadów </a:t>
            </a:r>
            <a:r>
              <a:rPr lang="pl-PL" sz="1600" dirty="0" smtClean="0">
                <a:solidFill>
                  <a:schemeClr val="bg1"/>
                </a:solidFill>
                <a:latin typeface="Century Gothic" pitchFamily="34" charset="0"/>
              </a:rPr>
              <a:t>zielonych</a:t>
            </a:r>
            <a:br>
              <a:rPr lang="pl-PL" sz="16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latin typeface="Century Gothic" pitchFamily="34" charset="0"/>
              </a:rPr>
              <a:t>i </a:t>
            </a:r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innych bioodpadów, przepustowość min. 1 tys. Mg/rok</a:t>
            </a:r>
          </a:p>
          <a:p>
            <a:pPr algn="just"/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Składowisko dla odpadów powstających po procesie mechaniczno-biologicznego przetwarzania zmieszanych odpadów komunalnych oraz pozostałości z sortowania odpadów komunalnych:</a:t>
            </a:r>
          </a:p>
          <a:p>
            <a:pPr algn="just"/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Pojemność minimalna dla terenów miejskich: 135 tys. Mg</a:t>
            </a:r>
          </a:p>
          <a:p>
            <a:pPr algn="just"/>
            <a:r>
              <a:rPr lang="pl-PL" sz="1600" dirty="0">
                <a:solidFill>
                  <a:schemeClr val="bg1"/>
                </a:solidFill>
                <a:latin typeface="Century Gothic" pitchFamily="34" charset="0"/>
              </a:rPr>
              <a:t>Pojemność minimalna dla  terenów wiejskich: 108 </a:t>
            </a:r>
            <a:r>
              <a:rPr lang="pl-PL" sz="1600" dirty="0" err="1">
                <a:solidFill>
                  <a:schemeClr val="bg1"/>
                </a:solidFill>
                <a:latin typeface="Century Gothic" pitchFamily="34" charset="0"/>
              </a:rPr>
              <a:t>tys.Mg</a:t>
            </a:r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endParaRPr lang="pl-PL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59403-F20E-4A88-89BB-597D0461FDE3}" type="slidenum">
              <a:rPr lang="pl-PL" sz="1400" b="1">
                <a:solidFill>
                  <a:srgbClr val="1F497D"/>
                </a:solidFill>
                <a:latin typeface="Century Gothic" pitchFamily="34" charset="0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pl-PL" sz="1400" b="1">
              <a:solidFill>
                <a:srgbClr val="1F497D"/>
              </a:solidFill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31913" y="1928813"/>
            <a:ext cx="7812087" cy="3446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5113" indent="-265113" defTabSz="449263"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uwarunkowania prawne</a:t>
            </a:r>
          </a:p>
          <a:p>
            <a:pPr marL="265113" indent="-265113" defTabSz="449263"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szacowane i prognozowane ilości wytwarzanych odpadów</a:t>
            </a:r>
          </a:p>
          <a:p>
            <a:pPr marL="265113" indent="-265113" defTabSz="449263"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instalacje istniejące i w budowie</a:t>
            </a:r>
          </a:p>
          <a:p>
            <a:pPr marL="265113" indent="-265113" defTabSz="449263"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zgłoszone planowane instalacje</a:t>
            </a:r>
          </a:p>
          <a:p>
            <a:pPr marL="265113" indent="-265113" defTabSz="449263"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technologia zagospodarowania odpadów</a:t>
            </a:r>
          </a:p>
          <a:p>
            <a:pPr marL="265113" indent="-265113" defTabSz="449263"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SzPct val="100000"/>
              <a:buFont typeface="Arial" charset="0"/>
              <a:buChar char="•"/>
              <a:tabLst>
                <a:tab pos="265113" algn="l"/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2000">
                <a:solidFill>
                  <a:srgbClr val="FFFFFF"/>
                </a:solidFill>
                <a:latin typeface="Century Gothic" pitchFamily="34" charset="0"/>
              </a:rPr>
              <a:t>układ drogowy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331913" y="0"/>
            <a:ext cx="7812087" cy="1341438"/>
          </a:xfrm>
          <a:prstGeom prst="rect">
            <a:avLst/>
          </a:prstGeom>
          <a:solidFill>
            <a:srgbClr val="C4C4C5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400" b="1">
                <a:solidFill>
                  <a:srgbClr val="004687"/>
                </a:solidFill>
                <a:latin typeface="Century Gothic" pitchFamily="34" charset="0"/>
              </a:rPr>
              <a:t>Projekt podziału województwa na regiony gospodarki odpadami - założenia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6429375"/>
            <a:ext cx="426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>
                <a:solidFill>
                  <a:srgbClr val="FFFFFF"/>
                </a:solidFill>
                <a:latin typeface="Century Gothic" pitchFamily="34" charset="0"/>
              </a:rPr>
              <a:t>Departament Środowiska, Rolnictwa i Geodezji</a:t>
            </a:r>
            <a:endParaRPr lang="en-US" sz="14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Settings\mbure\Ustawienia lokalne\Temporary Internet Files\OLK74\szablon_umwm_sr2011.pot</Template>
  <TotalTime>3521</TotalTime>
  <Words>1380</Words>
  <Application>Microsoft Office PowerPoint</Application>
  <PresentationFormat>Pokaz na ekranie (4:3)</PresentationFormat>
  <Paragraphs>394</Paragraphs>
  <Slides>26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9_Motyw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Company>UMWM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mbure</dc:creator>
  <cp:lastModifiedBy>awarz</cp:lastModifiedBy>
  <cp:revision>277</cp:revision>
  <dcterms:created xsi:type="dcterms:W3CDTF">2011-11-17T12:37:07Z</dcterms:created>
  <dcterms:modified xsi:type="dcterms:W3CDTF">2012-03-30T13:10:43Z</dcterms:modified>
</cp:coreProperties>
</file>