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53" r:id="rId3"/>
    <p:sldMasterId id="2147483655" r:id="rId4"/>
    <p:sldMasterId id="2147483657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5" r:id="rId13"/>
    <p:sldMasterId id="2147483678" r:id="rId14"/>
    <p:sldMasterId id="2147483681" r:id="rId15"/>
    <p:sldMasterId id="2147483684" r:id="rId16"/>
  </p:sldMasterIdLst>
  <p:notesMasterIdLst>
    <p:notesMasterId r:id="rId40"/>
  </p:notesMasterIdLst>
  <p:sldIdLst>
    <p:sldId id="271" r:id="rId17"/>
    <p:sldId id="258" r:id="rId18"/>
    <p:sldId id="316" r:id="rId19"/>
    <p:sldId id="273" r:id="rId20"/>
    <p:sldId id="272" r:id="rId21"/>
    <p:sldId id="314" r:id="rId22"/>
    <p:sldId id="306" r:id="rId23"/>
    <p:sldId id="317" r:id="rId24"/>
    <p:sldId id="270" r:id="rId25"/>
    <p:sldId id="309" r:id="rId26"/>
    <p:sldId id="287" r:id="rId27"/>
    <p:sldId id="296" r:id="rId28"/>
    <p:sldId id="311" r:id="rId29"/>
    <p:sldId id="297" r:id="rId30"/>
    <p:sldId id="321" r:id="rId31"/>
    <p:sldId id="323" r:id="rId32"/>
    <p:sldId id="324" r:id="rId33"/>
    <p:sldId id="304" r:id="rId34"/>
    <p:sldId id="289" r:id="rId35"/>
    <p:sldId id="282" r:id="rId36"/>
    <p:sldId id="322" r:id="rId37"/>
    <p:sldId id="318" r:id="rId38"/>
    <p:sldId id="268" r:id="rId39"/>
  </p:sldIdLst>
  <p:sldSz cx="9144000" cy="6858000" type="screen4x3"/>
  <p:notesSz cx="6834188" cy="9979025"/>
  <p:embeddedFontLst>
    <p:embeddedFont>
      <p:font typeface="宋体" panose="02010600030101010101" pitchFamily="2" charset="-122"/>
      <p:regular r:id="rId41"/>
    </p:embeddedFont>
    <p:embeddedFont>
      <p:font typeface="Auto 1" panose="020B0603040000020003" pitchFamily="34" charset="-18"/>
      <p:regular r:id="rId42"/>
    </p:embeddedFont>
    <p:embeddedFont>
      <p:font typeface="Auto 1 Lt" panose="020B0303040000020003" pitchFamily="34" charset="-18"/>
      <p:regular r:id="rId43"/>
      <p:bold r:id="rId44"/>
      <p: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7336" autoAdjust="0"/>
  </p:normalViewPr>
  <p:slideViewPr>
    <p:cSldViewPr snapToGrid="0" snapToObjects="1">
      <p:cViewPr>
        <p:scale>
          <a:sx n="85" d="100"/>
          <a:sy n="85" d="100"/>
        </p:scale>
        <p:origin x="-8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144" y="-112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3F59E-CAD4-C44E-ACC9-9D057D942ADE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0645-98DB-9444-863A-32D315F51BF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97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207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044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227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>
                <a:solidFill>
                  <a:prstClr val="black"/>
                </a:solidFill>
              </a:rPr>
              <a:pPr/>
              <a:t>22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6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16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862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9181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07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321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04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1200" dirty="0" smtClean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200" dirty="0" smtClean="0">
                <a:effectLst/>
                <a:latin typeface="+mn-lt"/>
                <a:ea typeface="Calibri"/>
                <a:cs typeface="Times New Roman"/>
              </a:rPr>
              <a:t> 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044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7333" indent="-28743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9744" indent="-2299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9641" indent="-2299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9539" indent="-22994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9436" indent="-229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9334" indent="-229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9231" indent="-229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9129" indent="-229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3CD6F4-38F4-40E0-AA86-D9B861794BEB}" type="slidenum">
              <a:rPr lang="pl-PL" smtClean="0"/>
              <a:pPr eaLnBrk="1" hangingPunct="1"/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60645-98DB-9444-863A-32D315F51BFB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04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300" cap="all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2088000"/>
            <a:ext cx="6188400" cy="374400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uto 1 Lt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1658938" y="2779713"/>
            <a:ext cx="6189662" cy="304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uto 2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93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F54B-8B59-4316-A8DD-761A55C021EB}" type="datetime1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48BE-8E8D-4893-B9FC-32497D1A91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300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9"/>
            <a:ext cx="7477276" cy="3781151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8472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1454400"/>
            <a:ext cx="6188400" cy="374400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uto 1 Lt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8" name="Tytuł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>
                <a:latin typeface="Auto 3 Lt SmCp" pitchFamily="34" charset="-18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1043608" y="3789040"/>
            <a:ext cx="2089150" cy="431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uto 3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</a:t>
            </a:r>
          </a:p>
        </p:txBody>
      </p:sp>
      <p:sp>
        <p:nvSpPr>
          <p:cNvPr id="24" name="Symbol zastępczy tekstu 11"/>
          <p:cNvSpPr>
            <a:spLocks noGrp="1"/>
          </p:cNvSpPr>
          <p:nvPr>
            <p:ph type="body" sz="quarter" idx="14"/>
          </p:nvPr>
        </p:nvSpPr>
        <p:spPr>
          <a:xfrm>
            <a:off x="1043608" y="2996952"/>
            <a:ext cx="2089150" cy="431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uto 3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</a:t>
            </a:r>
          </a:p>
        </p:txBody>
      </p:sp>
      <p:sp>
        <p:nvSpPr>
          <p:cNvPr id="25" name="Symbol zastępczy tekstu 11"/>
          <p:cNvSpPr>
            <a:spLocks noGrp="1"/>
          </p:cNvSpPr>
          <p:nvPr>
            <p:ph type="body" sz="quarter" idx="15"/>
          </p:nvPr>
        </p:nvSpPr>
        <p:spPr>
          <a:xfrm>
            <a:off x="1043608" y="5373216"/>
            <a:ext cx="2089150" cy="431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uto 3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</a:t>
            </a:r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16"/>
          </p:nvPr>
        </p:nvSpPr>
        <p:spPr>
          <a:xfrm>
            <a:off x="1043608" y="4581128"/>
            <a:ext cx="2089150" cy="431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uto 3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</a:t>
            </a:r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17"/>
          </p:nvPr>
        </p:nvSpPr>
        <p:spPr>
          <a:xfrm>
            <a:off x="1042988" y="2205038"/>
            <a:ext cx="2089150" cy="431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uto 3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</a:t>
            </a:r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18"/>
          </p:nvPr>
        </p:nvSpPr>
        <p:spPr>
          <a:xfrm>
            <a:off x="3491880" y="2996952"/>
            <a:ext cx="2089150" cy="431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uto 3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</a:t>
            </a:r>
          </a:p>
        </p:txBody>
      </p:sp>
      <p:sp>
        <p:nvSpPr>
          <p:cNvPr id="36" name="Symbol zastępczy tekstu 11"/>
          <p:cNvSpPr>
            <a:spLocks noGrp="1"/>
          </p:cNvSpPr>
          <p:nvPr>
            <p:ph type="body" sz="quarter" idx="19"/>
          </p:nvPr>
        </p:nvSpPr>
        <p:spPr>
          <a:xfrm>
            <a:off x="3491880" y="4941168"/>
            <a:ext cx="2089150" cy="431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uto 3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</a:t>
            </a:r>
          </a:p>
        </p:txBody>
      </p:sp>
      <p:sp>
        <p:nvSpPr>
          <p:cNvPr id="37" name="Symbol zastępczy tekstu 11"/>
          <p:cNvSpPr>
            <a:spLocks noGrp="1"/>
          </p:cNvSpPr>
          <p:nvPr>
            <p:ph type="body" sz="quarter" idx="20"/>
          </p:nvPr>
        </p:nvSpPr>
        <p:spPr>
          <a:xfrm>
            <a:off x="5508104" y="4005064"/>
            <a:ext cx="2089150" cy="431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uto 3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smtClean="0"/>
              <a:t>Kliknij</a:t>
            </a:r>
          </a:p>
        </p:txBody>
      </p:sp>
    </p:spTree>
    <p:extLst>
      <p:ext uri="{BB962C8B-B14F-4D97-AF65-F5344CB8AC3E}">
        <p14:creationId xmlns:p14="http://schemas.microsoft.com/office/powerpoint/2010/main" val="363080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300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2088000"/>
            <a:ext cx="6188400" cy="374400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uto 1 Lt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1658938" y="3377360"/>
            <a:ext cx="6189662" cy="25542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uto 2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98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F54B-8B59-4316-A8DD-761A55C021EB}" type="datetime1">
              <a:rPr lang="pl-PL"/>
              <a:pPr>
                <a:defRPr/>
              </a:pPr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A48BE-8E8D-4893-B9FC-32497D1A91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358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199" y="486191"/>
            <a:ext cx="6485467" cy="1065600"/>
          </a:xfrm>
        </p:spPr>
        <p:txBody>
          <a:bodyPr>
            <a:normAutofit/>
          </a:bodyPr>
          <a:lstStyle>
            <a:lvl1pPr algn="l">
              <a:defRPr sz="30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1821599"/>
            <a:ext cx="7682895" cy="1649733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uto 1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4487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0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9600" y="2088000"/>
            <a:ext cx="6188400" cy="3628800"/>
          </a:xfrm>
        </p:spPr>
        <p:txBody>
          <a:bodyPr/>
          <a:lstStyle>
            <a:lvl1pPr marL="342900" indent="-342900" algn="l">
              <a:buFont typeface="Lucida Grande CE"/>
              <a:buChar char="»"/>
              <a:defRPr sz="2100" baseline="0">
                <a:latin typeface="Auto 1"/>
              </a:defRPr>
            </a:lvl1pPr>
            <a:lvl2pPr algn="l">
              <a:defRPr sz="1800" baseline="0">
                <a:latin typeface="Auto 1"/>
              </a:defRPr>
            </a:lvl2pPr>
            <a:lvl3pPr algn="l">
              <a:defRPr sz="1800" baseline="0">
                <a:latin typeface="Auto 1"/>
              </a:defRPr>
            </a:lvl3pPr>
            <a:lvl4pPr algn="l">
              <a:defRPr sz="1800" baseline="0">
                <a:latin typeface="Auto 1"/>
              </a:defRPr>
            </a:lvl4pPr>
            <a:lvl5pPr algn="l">
              <a:defRPr sz="1800" baseline="0">
                <a:latin typeface="Auto 1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187113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300" cap="all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2088000"/>
            <a:ext cx="6188400" cy="374400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uto 1 Lt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1658938" y="2779713"/>
            <a:ext cx="6189662" cy="304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uto 2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0188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300" cap="all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2088000"/>
            <a:ext cx="6188400" cy="374400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uto 1 Lt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1658938" y="2779713"/>
            <a:ext cx="6189662" cy="304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uto 2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82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0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9600" y="2088000"/>
            <a:ext cx="6188400" cy="3628800"/>
          </a:xfrm>
        </p:spPr>
        <p:txBody>
          <a:bodyPr/>
          <a:lstStyle>
            <a:lvl1pPr marL="342900" indent="-342900" algn="l">
              <a:buFont typeface="Lucida Grande CE"/>
              <a:buChar char="»"/>
              <a:defRPr sz="2100" baseline="0">
                <a:latin typeface="Auto 1"/>
              </a:defRPr>
            </a:lvl1pPr>
            <a:lvl2pPr algn="l">
              <a:defRPr sz="1800" baseline="0">
                <a:latin typeface="Auto 1"/>
              </a:defRPr>
            </a:lvl2pPr>
            <a:lvl3pPr algn="l">
              <a:defRPr sz="1800" baseline="0">
                <a:latin typeface="Auto 1"/>
              </a:defRPr>
            </a:lvl3pPr>
            <a:lvl4pPr algn="l">
              <a:defRPr sz="1800" baseline="0">
                <a:latin typeface="Auto 1"/>
              </a:defRPr>
            </a:lvl4pPr>
            <a:lvl5pPr algn="l">
              <a:defRPr sz="1800" baseline="0">
                <a:latin typeface="Auto 1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35956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0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9600" y="2088000"/>
            <a:ext cx="6188400" cy="3628800"/>
          </a:xfrm>
        </p:spPr>
        <p:txBody>
          <a:bodyPr/>
          <a:lstStyle>
            <a:lvl1pPr marL="342900" indent="-342900" algn="l">
              <a:buFont typeface="Lucida Grande CE"/>
              <a:buChar char="»"/>
              <a:defRPr sz="2100" baseline="0">
                <a:latin typeface="Auto 1"/>
              </a:defRPr>
            </a:lvl1pPr>
            <a:lvl2pPr algn="l">
              <a:defRPr sz="1800" baseline="0">
                <a:latin typeface="Auto 1"/>
              </a:defRPr>
            </a:lvl2pPr>
            <a:lvl3pPr algn="l">
              <a:defRPr sz="1800" baseline="0">
                <a:latin typeface="Auto 1"/>
              </a:defRPr>
            </a:lvl3pPr>
            <a:lvl4pPr algn="l">
              <a:defRPr sz="1800" baseline="0">
                <a:latin typeface="Auto 1"/>
              </a:defRPr>
            </a:lvl4pPr>
            <a:lvl5pPr algn="l">
              <a:defRPr sz="1800" baseline="0">
                <a:latin typeface="Auto 1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379146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81425" y="692696"/>
            <a:ext cx="5943600" cy="648000"/>
          </a:xfrm>
        </p:spPr>
        <p:txBody>
          <a:bodyPr>
            <a:normAutofit/>
          </a:bodyPr>
          <a:lstStyle>
            <a:lvl1pPr algn="l">
              <a:defRPr sz="29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81425" y="1245132"/>
            <a:ext cx="6948264" cy="720080"/>
          </a:xfrm>
        </p:spPr>
        <p:txBody>
          <a:bodyPr>
            <a:normAutofit/>
          </a:bodyPr>
          <a:lstStyle>
            <a:lvl1pPr marL="0" indent="0">
              <a:buNone/>
              <a:defRPr sz="2900" cap="all" baseline="0">
                <a:solidFill>
                  <a:srgbClr val="FF0000"/>
                </a:solidFill>
                <a:latin typeface="Auto 1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5880" y="6172443"/>
            <a:ext cx="5371353" cy="6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78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81425" y="692696"/>
            <a:ext cx="5943600" cy="648000"/>
          </a:xfrm>
        </p:spPr>
        <p:txBody>
          <a:bodyPr>
            <a:normAutofit/>
          </a:bodyPr>
          <a:lstStyle>
            <a:lvl1pPr algn="l">
              <a:defRPr sz="29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81425" y="1245132"/>
            <a:ext cx="6948264" cy="720080"/>
          </a:xfrm>
        </p:spPr>
        <p:txBody>
          <a:bodyPr>
            <a:normAutofit/>
          </a:bodyPr>
          <a:lstStyle>
            <a:lvl1pPr marL="0" indent="0">
              <a:buNone/>
              <a:defRPr sz="2900" cap="all" baseline="0">
                <a:solidFill>
                  <a:srgbClr val="FF0000"/>
                </a:solidFill>
                <a:latin typeface="Auto 1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178111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300" cap="all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2088000"/>
            <a:ext cx="6188400" cy="374400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uto 1 Lt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1658938" y="2779713"/>
            <a:ext cx="6189662" cy="304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uto 2"/>
              </a:defRPr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8904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0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9600" y="2088000"/>
            <a:ext cx="6188400" cy="3628800"/>
          </a:xfrm>
        </p:spPr>
        <p:txBody>
          <a:bodyPr/>
          <a:lstStyle>
            <a:lvl1pPr marL="342900" indent="-342900" algn="l">
              <a:buFont typeface="Lucida Grande CE"/>
              <a:buChar char="»"/>
              <a:defRPr sz="2100" baseline="0">
                <a:latin typeface="Auto 1"/>
              </a:defRPr>
            </a:lvl1pPr>
            <a:lvl2pPr algn="l">
              <a:defRPr sz="1800" baseline="0">
                <a:latin typeface="Auto 1"/>
              </a:defRPr>
            </a:lvl2pPr>
            <a:lvl3pPr algn="l">
              <a:defRPr sz="1800" baseline="0">
                <a:latin typeface="Auto 1"/>
              </a:defRPr>
            </a:lvl3pPr>
            <a:lvl4pPr algn="l">
              <a:defRPr sz="1800" baseline="0">
                <a:latin typeface="Auto 1"/>
              </a:defRPr>
            </a:lvl4pPr>
            <a:lvl5pPr algn="l">
              <a:defRPr sz="1800" baseline="0">
                <a:latin typeface="Auto 1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25283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81425" y="692696"/>
            <a:ext cx="5943600" cy="648000"/>
          </a:xfrm>
        </p:spPr>
        <p:txBody>
          <a:bodyPr>
            <a:normAutofit/>
          </a:bodyPr>
          <a:lstStyle>
            <a:lvl1pPr algn="l">
              <a:defRPr sz="29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81425" y="1245132"/>
            <a:ext cx="6948264" cy="720080"/>
          </a:xfrm>
        </p:spPr>
        <p:txBody>
          <a:bodyPr>
            <a:normAutofit/>
          </a:bodyPr>
          <a:lstStyle>
            <a:lvl1pPr marL="0" indent="0">
              <a:buNone/>
              <a:defRPr sz="2900" cap="all" baseline="0">
                <a:solidFill>
                  <a:srgbClr val="FF0000"/>
                </a:solidFill>
                <a:latin typeface="Auto 1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5880" y="6172443"/>
            <a:ext cx="5371353" cy="6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81425" y="692696"/>
            <a:ext cx="5943600" cy="648000"/>
          </a:xfrm>
        </p:spPr>
        <p:txBody>
          <a:bodyPr>
            <a:normAutofit/>
          </a:bodyPr>
          <a:lstStyle>
            <a:lvl1pPr algn="l">
              <a:defRPr sz="29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81425" y="1245132"/>
            <a:ext cx="6948264" cy="720080"/>
          </a:xfrm>
        </p:spPr>
        <p:txBody>
          <a:bodyPr>
            <a:normAutofit/>
          </a:bodyPr>
          <a:lstStyle>
            <a:lvl1pPr marL="0" indent="0">
              <a:buNone/>
              <a:defRPr sz="2900" cap="all" baseline="0">
                <a:solidFill>
                  <a:srgbClr val="FF0000"/>
                </a:solidFill>
                <a:latin typeface="Auto 1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41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3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2088000"/>
            <a:ext cx="6188400" cy="36288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uto 1 Lt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522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425" y="692696"/>
            <a:ext cx="5943600" cy="648000"/>
          </a:xfrm>
        </p:spPr>
        <p:txBody>
          <a:bodyPr>
            <a:normAutofit/>
          </a:bodyPr>
          <a:lstStyle>
            <a:lvl1pPr algn="l">
              <a:defRPr sz="29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181425" y="1220942"/>
            <a:ext cx="6948264" cy="720080"/>
          </a:xfrm>
        </p:spPr>
        <p:txBody>
          <a:bodyPr>
            <a:normAutofit/>
          </a:bodyPr>
          <a:lstStyle>
            <a:lvl1pPr marL="0" indent="0">
              <a:buNone/>
              <a:defRPr sz="2900" cap="all" baseline="0">
                <a:solidFill>
                  <a:srgbClr val="FF0000"/>
                </a:solidFill>
                <a:latin typeface="Auto 1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179105" y="1749188"/>
            <a:ext cx="6948264" cy="648072"/>
          </a:xfrm>
        </p:spPr>
        <p:txBody>
          <a:bodyPr>
            <a:normAutofit/>
          </a:bodyPr>
          <a:lstStyle>
            <a:lvl1pPr marL="0" indent="0">
              <a:buNone/>
              <a:defRPr sz="2900" cap="all" baseline="0">
                <a:solidFill>
                  <a:srgbClr val="FF0000"/>
                </a:solidFill>
                <a:latin typeface="Auto 1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00535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7235" y="699696"/>
            <a:ext cx="5943600" cy="582400"/>
          </a:xfrm>
          <a:prstGeom prst="rect">
            <a:avLst/>
          </a:prstGeom>
        </p:spPr>
        <p:txBody>
          <a:bodyPr/>
          <a:lstStyle>
            <a:lvl1pPr algn="l">
              <a:defRPr sz="3300" b="0" i="0" cap="all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157163" y="1874838"/>
            <a:ext cx="8780462" cy="4886325"/>
          </a:xfrm>
          <a:prstGeom prst="rect">
            <a:avLst/>
          </a:prstGeom>
        </p:spPr>
        <p:txBody>
          <a:bodyPr vert="horz"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179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32300" cy="6858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>
                    <a:lumMod val="95000"/>
                  </a:schemeClr>
                </a:solidFill>
                <a:latin typeface="Auto 1"/>
              </a:defRPr>
            </a:lvl1pPr>
          </a:lstStyle>
          <a:p>
            <a:r>
              <a:rPr lang="pl-PL" dirty="0" smtClean="0"/>
              <a:t>Tutaj wstaw zdjęcie</a:t>
            </a:r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4687255" y="710162"/>
            <a:ext cx="5943600" cy="648000"/>
          </a:xfrm>
        </p:spPr>
        <p:txBody>
          <a:bodyPr>
            <a:normAutofit/>
          </a:bodyPr>
          <a:lstStyle>
            <a:lvl1pPr algn="l">
              <a:defRPr sz="25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4687255" y="1325572"/>
            <a:ext cx="6948264" cy="720080"/>
          </a:xfrm>
        </p:spPr>
        <p:txBody>
          <a:bodyPr>
            <a:normAutofit/>
          </a:bodyPr>
          <a:lstStyle>
            <a:lvl1pPr marL="0" indent="0">
              <a:buNone/>
              <a:defRPr sz="2500" cap="all" baseline="0">
                <a:solidFill>
                  <a:srgbClr val="FF0000"/>
                </a:solidFill>
                <a:latin typeface="Auto 1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4687254" y="2160181"/>
            <a:ext cx="3160745" cy="412547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  <a:latin typeface="Auto 1 Lt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348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87600"/>
            <a:ext cx="5943600" cy="1065600"/>
          </a:xfrm>
        </p:spPr>
        <p:txBody>
          <a:bodyPr>
            <a:normAutofit/>
          </a:bodyPr>
          <a:lstStyle>
            <a:lvl1pPr algn="l">
              <a:defRPr sz="3000" cap="all" baseline="0">
                <a:solidFill>
                  <a:srgbClr val="FF0000"/>
                </a:solidFill>
                <a:latin typeface="Auto 1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59600" y="2088000"/>
            <a:ext cx="6188400" cy="3628800"/>
          </a:xfrm>
        </p:spPr>
        <p:txBody>
          <a:bodyPr/>
          <a:lstStyle>
            <a:lvl1pPr marL="342900" indent="-342900" algn="l">
              <a:buFont typeface="Lucida Grande CE"/>
              <a:buChar char="»"/>
              <a:defRPr sz="2100" baseline="0">
                <a:latin typeface="Auto 1"/>
              </a:defRPr>
            </a:lvl1pPr>
            <a:lvl2pPr algn="l">
              <a:defRPr sz="1800" baseline="0">
                <a:latin typeface="Auto 1"/>
              </a:defRPr>
            </a:lvl2pPr>
            <a:lvl3pPr algn="l">
              <a:defRPr sz="1800" baseline="0">
                <a:latin typeface="Auto 1"/>
              </a:defRPr>
            </a:lvl3pPr>
            <a:lvl4pPr algn="l">
              <a:defRPr sz="1800" baseline="0">
                <a:latin typeface="Auto 1"/>
              </a:defRPr>
            </a:lvl4pPr>
            <a:lvl5pPr algn="l">
              <a:defRPr sz="1800" baseline="0">
                <a:latin typeface="Auto 1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02404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22E6-74E0-4E20-943B-F53D622D5286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E326-80D2-403E-883F-B0DC93EC33E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26656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AD949-AA55-457F-9ACC-249D3DE82F86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65B9-0B96-4C01-81AF-2730E1A9B01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" y="173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uto 3 Regular"/>
                <a:cs typeface="Auto 3 Regular"/>
              </a:rPr>
              <a:t>www.kpt.krakow.pl</a:t>
            </a:r>
          </a:p>
        </p:txBody>
      </p:sp>
      <p:grpSp>
        <p:nvGrpSpPr>
          <p:cNvPr id="9" name="Grupa 8"/>
          <p:cNvGrpSpPr/>
          <p:nvPr userDrawn="1"/>
        </p:nvGrpSpPr>
        <p:grpSpPr>
          <a:xfrm>
            <a:off x="990600" y="2133600"/>
            <a:ext cx="2362200" cy="609600"/>
            <a:chOff x="990600" y="2133600"/>
            <a:chExt cx="2362200" cy="609600"/>
          </a:xfrm>
        </p:grpSpPr>
        <p:sp>
          <p:nvSpPr>
            <p:cNvPr id="13" name="Rounded Rectangle 54"/>
            <p:cNvSpPr/>
            <p:nvPr/>
          </p:nvSpPr>
          <p:spPr>
            <a:xfrm>
              <a:off x="1143000" y="2133600"/>
              <a:ext cx="2209800" cy="609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990600" y="2133600"/>
              <a:ext cx="2206414" cy="609600"/>
            </a:xfrm>
            <a:prstGeom prst="roundRect">
              <a:avLst/>
            </a:prstGeom>
            <a:solidFill>
              <a:srgbClr val="BB3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3200400" y="2188553"/>
              <a:ext cx="128829" cy="402247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dirty="0" smtClean="0">
                  <a:solidFill>
                    <a:srgbClr val="BB3837"/>
                  </a:solidFill>
                  <a:latin typeface="Auto 3 Regular"/>
                  <a:cs typeface="Auto 3 Regular"/>
                </a:rPr>
                <a:t>»</a:t>
              </a:r>
            </a:p>
          </p:txBody>
        </p:sp>
      </p:grpSp>
      <p:grpSp>
        <p:nvGrpSpPr>
          <p:cNvPr id="10" name="Grupa 9"/>
          <p:cNvGrpSpPr/>
          <p:nvPr userDrawn="1"/>
        </p:nvGrpSpPr>
        <p:grpSpPr>
          <a:xfrm>
            <a:off x="990600" y="2914650"/>
            <a:ext cx="2362200" cy="609600"/>
            <a:chOff x="990600" y="2914650"/>
            <a:chExt cx="2362200" cy="609600"/>
          </a:xfrm>
        </p:grpSpPr>
        <p:sp>
          <p:nvSpPr>
            <p:cNvPr id="14" name="Rounded Rectangle 55"/>
            <p:cNvSpPr/>
            <p:nvPr/>
          </p:nvSpPr>
          <p:spPr>
            <a:xfrm>
              <a:off x="1143000" y="2914650"/>
              <a:ext cx="2209800" cy="609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rostokąt zaokrąglony 1023"/>
            <p:cNvSpPr/>
            <p:nvPr/>
          </p:nvSpPr>
          <p:spPr>
            <a:xfrm>
              <a:off x="990600" y="2914650"/>
              <a:ext cx="2206414" cy="609600"/>
            </a:xfrm>
            <a:prstGeom prst="roundRect">
              <a:avLst/>
            </a:prstGeom>
            <a:solidFill>
              <a:srgbClr val="BB3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3200400" y="2969603"/>
              <a:ext cx="128829" cy="402247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dirty="0" smtClean="0">
                  <a:solidFill>
                    <a:srgbClr val="BB3837"/>
                  </a:solidFill>
                  <a:latin typeface="Auto 3 Regular"/>
                  <a:cs typeface="Auto 3 Regular"/>
                </a:rPr>
                <a:t>»</a:t>
              </a:r>
            </a:p>
          </p:txBody>
        </p:sp>
      </p:grpSp>
      <p:grpSp>
        <p:nvGrpSpPr>
          <p:cNvPr id="11" name="Grupa 10"/>
          <p:cNvGrpSpPr/>
          <p:nvPr userDrawn="1"/>
        </p:nvGrpSpPr>
        <p:grpSpPr>
          <a:xfrm>
            <a:off x="990600" y="3695700"/>
            <a:ext cx="2362200" cy="609600"/>
            <a:chOff x="990600" y="3695700"/>
            <a:chExt cx="2362200" cy="609600"/>
          </a:xfrm>
        </p:grpSpPr>
        <p:sp>
          <p:nvSpPr>
            <p:cNvPr id="15" name="Rounded Rectangle 56"/>
            <p:cNvSpPr/>
            <p:nvPr/>
          </p:nvSpPr>
          <p:spPr>
            <a:xfrm>
              <a:off x="1143000" y="3695700"/>
              <a:ext cx="2209800" cy="609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rostokąt zaokrąglony 1023"/>
            <p:cNvSpPr/>
            <p:nvPr/>
          </p:nvSpPr>
          <p:spPr>
            <a:xfrm>
              <a:off x="990600" y="3695700"/>
              <a:ext cx="2206414" cy="609600"/>
            </a:xfrm>
            <a:prstGeom prst="roundRect">
              <a:avLst/>
            </a:prstGeom>
            <a:solidFill>
              <a:srgbClr val="BB3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3200400" y="3750653"/>
              <a:ext cx="128829" cy="402247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dirty="0" smtClean="0">
                  <a:solidFill>
                    <a:srgbClr val="BB3837"/>
                  </a:solidFill>
                  <a:latin typeface="Auto 3 Regular"/>
                  <a:cs typeface="Auto 3 Regular"/>
                </a:rPr>
                <a:t>»</a:t>
              </a: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990600" y="4476750"/>
            <a:ext cx="2362200" cy="609600"/>
            <a:chOff x="990600" y="4476750"/>
            <a:chExt cx="2362200" cy="609600"/>
          </a:xfrm>
        </p:grpSpPr>
        <p:sp>
          <p:nvSpPr>
            <p:cNvPr id="16" name="Rounded Rectangle 57"/>
            <p:cNvSpPr/>
            <p:nvPr/>
          </p:nvSpPr>
          <p:spPr>
            <a:xfrm>
              <a:off x="1143000" y="4476750"/>
              <a:ext cx="2209800" cy="609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rostokąt zaokrąglony 1023"/>
            <p:cNvSpPr/>
            <p:nvPr/>
          </p:nvSpPr>
          <p:spPr>
            <a:xfrm>
              <a:off x="990600" y="4476750"/>
              <a:ext cx="2206414" cy="609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3200400" y="4531703"/>
              <a:ext cx="128829" cy="402247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dirty="0" smtClean="0">
                  <a:solidFill>
                    <a:srgbClr val="BB3837"/>
                  </a:solidFill>
                  <a:latin typeface="Auto 3 Regular"/>
                  <a:cs typeface="Auto 3 Regular"/>
                </a:rPr>
                <a:t>»</a:t>
              </a:r>
            </a:p>
          </p:txBody>
        </p:sp>
      </p:grpSp>
      <p:grpSp>
        <p:nvGrpSpPr>
          <p:cNvPr id="37" name="Grupa 36"/>
          <p:cNvGrpSpPr/>
          <p:nvPr userDrawn="1"/>
        </p:nvGrpSpPr>
        <p:grpSpPr>
          <a:xfrm>
            <a:off x="990600" y="5257800"/>
            <a:ext cx="2362200" cy="609600"/>
            <a:chOff x="990600" y="5257800"/>
            <a:chExt cx="2362200" cy="609600"/>
          </a:xfrm>
        </p:grpSpPr>
        <p:sp>
          <p:nvSpPr>
            <p:cNvPr id="17" name="Rounded Rectangle 58"/>
            <p:cNvSpPr/>
            <p:nvPr/>
          </p:nvSpPr>
          <p:spPr>
            <a:xfrm>
              <a:off x="1143000" y="5257800"/>
              <a:ext cx="2209800" cy="609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rostokąt zaokrąglony 1023"/>
            <p:cNvSpPr/>
            <p:nvPr/>
          </p:nvSpPr>
          <p:spPr>
            <a:xfrm>
              <a:off x="990600" y="5257800"/>
              <a:ext cx="2206414" cy="609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3" name="TextBox 1"/>
            <p:cNvSpPr txBox="1"/>
            <p:nvPr/>
          </p:nvSpPr>
          <p:spPr>
            <a:xfrm>
              <a:off x="3200400" y="5312753"/>
              <a:ext cx="128829" cy="402247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dirty="0" smtClean="0">
                  <a:solidFill>
                    <a:srgbClr val="BB3837"/>
                  </a:solidFill>
                  <a:latin typeface="Auto 3 Regular"/>
                  <a:cs typeface="Auto 3 Regular"/>
                </a:rPr>
                <a:t>»</a:t>
              </a:r>
            </a:p>
          </p:txBody>
        </p:sp>
      </p:grpSp>
      <p:grpSp>
        <p:nvGrpSpPr>
          <p:cNvPr id="40" name="Grupa 39"/>
          <p:cNvGrpSpPr/>
          <p:nvPr userDrawn="1"/>
        </p:nvGrpSpPr>
        <p:grpSpPr>
          <a:xfrm>
            <a:off x="3429000" y="2916847"/>
            <a:ext cx="2362200" cy="609600"/>
            <a:chOff x="3429000" y="2916847"/>
            <a:chExt cx="2362200" cy="609600"/>
          </a:xfrm>
        </p:grpSpPr>
        <p:sp>
          <p:nvSpPr>
            <p:cNvPr id="18" name="Rounded Rectangle 66"/>
            <p:cNvSpPr/>
            <p:nvPr/>
          </p:nvSpPr>
          <p:spPr>
            <a:xfrm>
              <a:off x="3581400" y="2916847"/>
              <a:ext cx="2209800" cy="609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rostokąt zaokrąglony 1023"/>
            <p:cNvSpPr/>
            <p:nvPr/>
          </p:nvSpPr>
          <p:spPr>
            <a:xfrm>
              <a:off x="3429000" y="2916847"/>
              <a:ext cx="2206414" cy="609600"/>
            </a:xfrm>
            <a:prstGeom prst="roundRect">
              <a:avLst/>
            </a:prstGeom>
            <a:solidFill>
              <a:srgbClr val="BB3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4" name="TextBox 1"/>
            <p:cNvSpPr txBox="1"/>
            <p:nvPr/>
          </p:nvSpPr>
          <p:spPr>
            <a:xfrm>
              <a:off x="5638800" y="2971800"/>
              <a:ext cx="128829" cy="402247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dirty="0" smtClean="0">
                  <a:solidFill>
                    <a:srgbClr val="BB3837"/>
                  </a:solidFill>
                  <a:latin typeface="Auto 3 Regular"/>
                  <a:cs typeface="Auto 3 Regular"/>
                </a:rPr>
                <a:t>»</a:t>
              </a:r>
            </a:p>
          </p:txBody>
        </p:sp>
      </p:grpSp>
      <p:grpSp>
        <p:nvGrpSpPr>
          <p:cNvPr id="38" name="Grupa 37"/>
          <p:cNvGrpSpPr/>
          <p:nvPr userDrawn="1"/>
        </p:nvGrpSpPr>
        <p:grpSpPr>
          <a:xfrm>
            <a:off x="3429000" y="4876800"/>
            <a:ext cx="2362200" cy="609600"/>
            <a:chOff x="3429000" y="4876800"/>
            <a:chExt cx="2362200" cy="609600"/>
          </a:xfrm>
        </p:grpSpPr>
        <p:sp>
          <p:nvSpPr>
            <p:cNvPr id="19" name="Rounded Rectangle 69"/>
            <p:cNvSpPr/>
            <p:nvPr/>
          </p:nvSpPr>
          <p:spPr>
            <a:xfrm>
              <a:off x="3581400" y="4876800"/>
              <a:ext cx="2209800" cy="609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rostokąt zaokrąglony 1023"/>
            <p:cNvSpPr/>
            <p:nvPr/>
          </p:nvSpPr>
          <p:spPr>
            <a:xfrm>
              <a:off x="3429000" y="4876800"/>
              <a:ext cx="2206414" cy="6096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5" name="TextBox 1"/>
            <p:cNvSpPr txBox="1"/>
            <p:nvPr/>
          </p:nvSpPr>
          <p:spPr>
            <a:xfrm>
              <a:off x="5638800" y="4931753"/>
              <a:ext cx="128829" cy="402247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dirty="0" smtClean="0">
                  <a:solidFill>
                    <a:srgbClr val="BB3837"/>
                  </a:solidFill>
                  <a:latin typeface="Auto 3 Regular"/>
                  <a:cs typeface="Auto 3 Regular"/>
                </a:rPr>
                <a:t>»</a:t>
              </a:r>
            </a:p>
          </p:txBody>
        </p:sp>
      </p:grpSp>
      <p:grpSp>
        <p:nvGrpSpPr>
          <p:cNvPr id="39" name="Grupa 38"/>
          <p:cNvGrpSpPr/>
          <p:nvPr userDrawn="1"/>
        </p:nvGrpSpPr>
        <p:grpSpPr>
          <a:xfrm>
            <a:off x="5486400" y="3886200"/>
            <a:ext cx="2362200" cy="609600"/>
            <a:chOff x="5486400" y="3886200"/>
            <a:chExt cx="2362200" cy="609600"/>
          </a:xfrm>
        </p:grpSpPr>
        <p:sp>
          <p:nvSpPr>
            <p:cNvPr id="20" name="Rounded Rectangle 63"/>
            <p:cNvSpPr/>
            <p:nvPr/>
          </p:nvSpPr>
          <p:spPr>
            <a:xfrm>
              <a:off x="5638800" y="3886200"/>
              <a:ext cx="2209800" cy="6096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rostokąt zaokrąglony 1023"/>
            <p:cNvSpPr/>
            <p:nvPr/>
          </p:nvSpPr>
          <p:spPr>
            <a:xfrm>
              <a:off x="5486400" y="3886200"/>
              <a:ext cx="2206414" cy="609600"/>
            </a:xfrm>
            <a:prstGeom prst="roundRect">
              <a:avLst/>
            </a:prstGeom>
            <a:solidFill>
              <a:srgbClr val="BB38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6" name="TextBox 1"/>
            <p:cNvSpPr txBox="1"/>
            <p:nvPr/>
          </p:nvSpPr>
          <p:spPr>
            <a:xfrm>
              <a:off x="7696200" y="3941153"/>
              <a:ext cx="128829" cy="402247"/>
            </a:xfrm>
            <a:prstGeom prst="rect">
              <a:avLst/>
            </a:prstGeom>
            <a:noFill/>
          </p:spPr>
          <p:txBody>
            <a:bodyPr wrap="none" lIns="0" tIns="0" rIns="0" rtlCol="0" anchor="ctr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dirty="0" smtClean="0">
                  <a:solidFill>
                    <a:srgbClr val="BB3837"/>
                  </a:solidFill>
                  <a:latin typeface="Auto 3 Regular"/>
                  <a:cs typeface="Auto 3 Regular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13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DF11-54AB-4D9E-9946-6743724BBA1D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935B3-3621-480D-89AE-4AD04CBD242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351300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B7CF-725D-418E-BBB5-B2FC819AECE4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E97C-5285-48EB-84F8-E82B3EBB20B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" y="7152"/>
            <a:ext cx="9153557" cy="6850848"/>
          </a:xfrm>
          <a:prstGeom prst="rect">
            <a:avLst/>
          </a:prstGeom>
          <a:solidFill>
            <a:srgbClr val="BB38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bg1"/>
                </a:solidFill>
                <a:latin typeface="Auto 3 Regular"/>
                <a:cs typeface="Auto 3 Regular"/>
              </a:rPr>
              <a:t>www.kpt.krakow.pl</a:t>
            </a:r>
          </a:p>
        </p:txBody>
      </p:sp>
      <p:sp>
        <p:nvSpPr>
          <p:cNvPr id="14" name="Rectangle 20"/>
          <p:cNvSpPr/>
          <p:nvPr/>
        </p:nvSpPr>
        <p:spPr>
          <a:xfrm>
            <a:off x="0" y="838200"/>
            <a:ext cx="6934200" cy="417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D426-603A-44C3-A93A-74E163D5900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2013-11-08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7E08-BB9D-41BF-94E1-70544D68EB4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" y="173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206661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22E6-74E0-4E20-943B-F53D622D52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2013-11-08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E326-80D2-403E-883F-B0DC93EC33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230409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4EF7-B66A-46C4-8599-045B106086E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2013-11-08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A23B-D9F4-4884-83DA-52FC1A8B59C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-1" y="7152"/>
            <a:ext cx="9153557" cy="6850848"/>
          </a:xfrm>
          <a:prstGeom prst="rect">
            <a:avLst/>
          </a:prstGeom>
          <a:solidFill>
            <a:srgbClr val="BB38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/>
          <p:nvPr userDrawn="1"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prstClr val="white"/>
                </a:solidFill>
                <a:latin typeface="Auto 3 Regular"/>
                <a:cs typeface="Auto 3 Regular"/>
              </a:rPr>
              <a:t>www.kpt.krakow.pl</a:t>
            </a:r>
          </a:p>
        </p:txBody>
      </p:sp>
      <p:sp>
        <p:nvSpPr>
          <p:cNvPr id="14" name="Rectangle 14"/>
          <p:cNvSpPr/>
          <p:nvPr userDrawn="1"/>
        </p:nvSpPr>
        <p:spPr>
          <a:xfrm>
            <a:off x="0" y="838200"/>
            <a:ext cx="6934200" cy="417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335684"/>
            <a:ext cx="6934200" cy="417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0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22E6-74E0-4E20-943B-F53D622D528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2013-11-08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E326-80D2-403E-883F-B0DC93EC33E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39301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84EF7-B66A-46C4-8599-045B106086EF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5A23B-D9F4-4884-83DA-52FC1A8B59CA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-1" y="7152"/>
            <a:ext cx="9153557" cy="6850848"/>
          </a:xfrm>
          <a:prstGeom prst="rect">
            <a:avLst/>
          </a:prstGeom>
          <a:solidFill>
            <a:srgbClr val="BB38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"/>
          <p:cNvSpPr txBox="1"/>
          <p:nvPr userDrawn="1"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bg1"/>
                </a:solidFill>
                <a:latin typeface="Auto 3 Regular"/>
                <a:cs typeface="Auto 3 Regular"/>
              </a:rPr>
              <a:t>www.kpt.krakow.pl</a:t>
            </a:r>
          </a:p>
        </p:txBody>
      </p:sp>
      <p:sp>
        <p:nvSpPr>
          <p:cNvPr id="14" name="Rectangle 14"/>
          <p:cNvSpPr/>
          <p:nvPr userDrawn="1"/>
        </p:nvSpPr>
        <p:spPr>
          <a:xfrm>
            <a:off x="0" y="838200"/>
            <a:ext cx="6934200" cy="417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335684"/>
            <a:ext cx="6934200" cy="417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1C51-D5CD-4A34-9FBC-E250C4629A63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6849F-47F8-4095-BDEA-E770E084EB78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317739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96B2-57DF-4BF5-BA33-49A2F254E41C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F5163-60C4-4D98-97A4-9455BF78ECC6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97" y="-1"/>
            <a:ext cx="91631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/>
          <p:cNvSpPr/>
          <p:nvPr/>
        </p:nvSpPr>
        <p:spPr>
          <a:xfrm>
            <a:off x="0" y="838200"/>
            <a:ext cx="3505200" cy="417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/>
          <p:cNvSpPr/>
          <p:nvPr/>
        </p:nvSpPr>
        <p:spPr>
          <a:xfrm>
            <a:off x="0" y="1335600"/>
            <a:ext cx="6934200" cy="417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/>
          <p:cNvSpPr/>
          <p:nvPr/>
        </p:nvSpPr>
        <p:spPr>
          <a:xfrm>
            <a:off x="0" y="1828800"/>
            <a:ext cx="6934200" cy="417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FF5D-F617-4DEC-A3DA-466299C0523F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2600-5640-41AD-A8E3-89ADDE34DF29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184841435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40469"/>
            <a:ext cx="5048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bg1"/>
                </a:solidFill>
                <a:latin typeface="Auto 3 Regular"/>
                <a:cs typeface="Auto 3 Regular"/>
              </a:rPr>
              <a:t>www.kpt.krakow.pl</a:t>
            </a:r>
          </a:p>
        </p:txBody>
      </p:sp>
      <p:sp>
        <p:nvSpPr>
          <p:cNvPr id="9" name="Rectangle 7"/>
          <p:cNvSpPr/>
          <p:nvPr/>
        </p:nvSpPr>
        <p:spPr>
          <a:xfrm>
            <a:off x="0" y="838200"/>
            <a:ext cx="6934200" cy="417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8"/>
          <p:cNvSpPr/>
          <p:nvPr/>
        </p:nvSpPr>
        <p:spPr>
          <a:xfrm>
            <a:off x="0" y="1335600"/>
            <a:ext cx="6934200" cy="417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8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0898-49D4-4934-8977-4453B2EFF41A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8163-5890-41A0-AB81-541E3F356B6F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41" cy="6857827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407796" cy="687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4"/>
          <p:cNvSpPr/>
          <p:nvPr userDrawn="1"/>
        </p:nvSpPr>
        <p:spPr>
          <a:xfrm>
            <a:off x="4644571" y="838200"/>
            <a:ext cx="4499429" cy="417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6"/>
          <p:cNvSpPr/>
          <p:nvPr userDrawn="1"/>
        </p:nvSpPr>
        <p:spPr>
          <a:xfrm>
            <a:off x="4644571" y="1335600"/>
            <a:ext cx="4499429" cy="417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"/>
          <p:cNvSpPr txBox="1"/>
          <p:nvPr userDrawn="1"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134080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CD426-603A-44C3-A93A-74E163D59002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47E08-BB9D-41BF-94E1-70544D68EB4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" y="173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1206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9DAC-FF41-4EBE-95F6-0BA2F8CF53BA}" type="datetimeFigureOut">
              <a:rPr lang="pl-PL" smtClean="0"/>
              <a:pPr/>
              <a:t>2013-11-08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897E-A8CB-4DBE-B3F5-76434F91875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41" cy="6857827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7010400" y="401304"/>
            <a:ext cx="1128514" cy="219450"/>
          </a:xfrm>
          <a:prstGeom prst="rect">
            <a:avLst/>
          </a:prstGeom>
          <a:noFill/>
        </p:spPr>
        <p:txBody>
          <a:bodyPr wrap="none" lIns="0" tIns="0" rIns="0" bIns="41221" rtlCol="0">
            <a:spAutoFit/>
          </a:bodyPr>
          <a:lstStyle/>
          <a:p>
            <a:pPr>
              <a:lnSpc>
                <a:spcPts val="1352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uto 3 Regular"/>
                <a:cs typeface="Auto 3 Regular"/>
              </a:rPr>
              <a:t>www.kpt.krakow.pl</a:t>
            </a:r>
          </a:p>
        </p:txBody>
      </p:sp>
    </p:spTree>
    <p:extLst>
      <p:ext uri="{BB962C8B-B14F-4D97-AF65-F5344CB8AC3E}">
        <p14:creationId xmlns:p14="http://schemas.microsoft.com/office/powerpoint/2010/main" val="20521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1425" y="707637"/>
            <a:ext cx="5943600" cy="648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Krakowski Park technologiczny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181425" y="1275014"/>
            <a:ext cx="6948264" cy="720080"/>
          </a:xfrm>
        </p:spPr>
        <p:txBody>
          <a:bodyPr>
            <a:normAutofit/>
          </a:bodyPr>
          <a:lstStyle/>
          <a:p>
            <a:r>
              <a:rPr lang="pl-PL" sz="2600" dirty="0" smtClean="0"/>
              <a:t>Specjalna strefa ekonomiczna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6536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399" y="687600"/>
            <a:ext cx="6556917" cy="1065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Krakowska Specjalna strefa ekonomiczna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1908708"/>
            <a:ext cx="6188400" cy="374400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pecjalna strefa ekonomiczna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237785" y="2453268"/>
            <a:ext cx="6845391" cy="3493321"/>
          </a:xfrm>
        </p:spPr>
        <p:txBody>
          <a:bodyPr>
            <a:normAutofit/>
          </a:bodyPr>
          <a:lstStyle/>
          <a:p>
            <a:pPr marL="177800" indent="-177800">
              <a:buFont typeface="Lucida Grande"/>
              <a:buChar char="»"/>
            </a:pPr>
            <a:r>
              <a:rPr lang="pl-PL" sz="1800" dirty="0" smtClean="0">
                <a:latin typeface="Auto 1" pitchFamily="34" charset="-18"/>
              </a:rPr>
              <a:t>Krakowski Park Technologiczny jest spółką zarządzającą krakowską specjalną strefą ekonomiczną</a:t>
            </a: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>
                <a:latin typeface="Auto 1" pitchFamily="34" charset="-18"/>
              </a:rPr>
              <a:t>w</a:t>
            </a:r>
            <a:r>
              <a:rPr lang="pl-PL" sz="1800" dirty="0" smtClean="0">
                <a:latin typeface="Auto 1" pitchFamily="34" charset="-18"/>
              </a:rPr>
              <a:t> imieniu Ministra Gospodarki wydaje zezwolenia na działalność w sse</a:t>
            </a: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>
                <a:latin typeface="Auto 1" pitchFamily="34" charset="-18"/>
              </a:rPr>
              <a:t>z</a:t>
            </a:r>
            <a:r>
              <a:rPr lang="pl-PL" sz="1800" dirty="0" smtClean="0">
                <a:latin typeface="Auto 1" pitchFamily="34" charset="-18"/>
              </a:rPr>
              <a:t>ezwolenie ma charakter decyzji administracyjnej</a:t>
            </a: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>
                <a:latin typeface="Auto 1" pitchFamily="34" charset="-18"/>
              </a:rPr>
              <a:t>w</a:t>
            </a:r>
            <a:r>
              <a:rPr lang="pl-PL" sz="1800" dirty="0" smtClean="0">
                <a:latin typeface="Auto 1" pitchFamily="34" charset="-18"/>
              </a:rPr>
              <a:t> zezwoleniu określone są: nakłady inwestycyjnie, zatrudnienie, termin zakończenia inwestycji</a:t>
            </a: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241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0" name="Grupa 53"/>
          <p:cNvGrpSpPr>
            <a:grpSpLocks/>
          </p:cNvGrpSpPr>
          <p:nvPr/>
        </p:nvGrpSpPr>
        <p:grpSpPr bwMode="auto">
          <a:xfrm>
            <a:off x="1143000" y="1357313"/>
            <a:ext cx="8308975" cy="5286375"/>
            <a:chOff x="1714500" y="857250"/>
            <a:chExt cx="8814542" cy="6000750"/>
          </a:xfrm>
        </p:grpSpPr>
        <p:pic>
          <p:nvPicPr>
            <p:cNvPr id="1128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857250"/>
              <a:ext cx="6985698" cy="600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9" name="Grupa 20"/>
            <p:cNvGrpSpPr>
              <a:grpSpLocks/>
            </p:cNvGrpSpPr>
            <p:nvPr/>
          </p:nvGrpSpPr>
          <p:grpSpPr bwMode="auto">
            <a:xfrm>
              <a:off x="5352140" y="6047100"/>
              <a:ext cx="5176902" cy="414466"/>
              <a:chOff x="328637" y="6267155"/>
              <a:chExt cx="6710849" cy="465488"/>
            </a:xfrm>
          </p:grpSpPr>
          <p:pic>
            <p:nvPicPr>
              <p:cNvPr id="11290" name="Picture 3" descr="C:\Users\Jacek\Desktop\logo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637" y="6267161"/>
                <a:ext cx="464134" cy="443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pole tekstowe 46"/>
              <p:cNvSpPr txBox="1"/>
              <p:nvPr/>
            </p:nvSpPr>
            <p:spPr>
              <a:xfrm>
                <a:off x="819836" y="6267141"/>
                <a:ext cx="6219650" cy="4654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l-PL" dirty="0">
                    <a:solidFill>
                      <a:schemeClr val="accent4">
                        <a:lumMod val="50000"/>
                      </a:schemeClr>
                    </a:solidFill>
                    <a:latin typeface="+mn-lt"/>
                  </a:rPr>
                  <a:t>specjalna strefa ekonomiczna</a:t>
                </a:r>
              </a:p>
            </p:txBody>
          </p:sp>
        </p:grpSp>
      </p:grpSp>
      <p:pic>
        <p:nvPicPr>
          <p:cNvPr id="11272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636838"/>
            <a:ext cx="3381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571750"/>
            <a:ext cx="3381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214688"/>
            <a:ext cx="3381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9000"/>
            <a:ext cx="3381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214688"/>
            <a:ext cx="3381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643313"/>
            <a:ext cx="3381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500563"/>
            <a:ext cx="3381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08" y="1836544"/>
            <a:ext cx="3381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38" y="3878940"/>
            <a:ext cx="3381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45" y="4179094"/>
            <a:ext cx="3381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643313"/>
            <a:ext cx="3381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071813"/>
            <a:ext cx="3381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615948"/>
            <a:ext cx="3381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500438"/>
            <a:ext cx="3381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558258"/>
            <a:ext cx="6102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79" y="5000625"/>
            <a:ext cx="3381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Jacek\Desktop\log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7" y="2724151"/>
            <a:ext cx="3381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67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7281746" cy="1065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Pomoc publiczna w Małopolsce jest na najwyższym poziomie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2032281" y="1753199"/>
            <a:ext cx="4279327" cy="4536088"/>
            <a:chOff x="1259632" y="764704"/>
            <a:chExt cx="5082484" cy="538743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764704"/>
              <a:ext cx="5082484" cy="5387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pole tekstowe 6"/>
            <p:cNvSpPr txBox="1"/>
            <p:nvPr/>
          </p:nvSpPr>
          <p:spPr>
            <a:xfrm>
              <a:off x="5220072" y="5013176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50%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2051720" y="1927865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35%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2771800" y="3319921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25%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1907704" y="4074423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25%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3481252" y="4438500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25%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4572000" y="4437112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35%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4211960" y="5149947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35%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933620" y="3834750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35%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446256" y="3782295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50%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5446256" y="2204864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50%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1572326" y="3593041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35%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2711230" y="4459123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35%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3481252" y="2360154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35%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4798184" y="1927523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b="1" dirty="0" smtClean="0">
                  <a:solidFill>
                    <a:srgbClr val="FF0000"/>
                  </a:solidFill>
                </a:rPr>
                <a:t>50%</a:t>
              </a:r>
              <a:endParaRPr lang="pl-PL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352092" y="984912"/>
              <a:ext cx="48975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rgbClr val="FF0000"/>
                  </a:solidFill>
                </a:rPr>
                <a:t>Mapa pomocy regionalnej w Polsce w latach 2014-2020</a:t>
              </a:r>
              <a:endParaRPr lang="pl-PL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9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Pomoc publiczna w sse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17285"/>
            <a:ext cx="68580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6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5" descr="Cap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3" y="4356322"/>
            <a:ext cx="1863228" cy="5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399" y="687600"/>
            <a:ext cx="7281241" cy="1065600"/>
          </a:xfrm>
        </p:spPr>
        <p:txBody>
          <a:bodyPr/>
          <a:lstStyle/>
          <a:p>
            <a:r>
              <a:rPr lang="pl-PL" dirty="0" smtClean="0"/>
              <a:t>W Krakowskiej specjalnej </a:t>
            </a:r>
            <a:r>
              <a:rPr lang="pl-PL" dirty="0"/>
              <a:t>strefie </a:t>
            </a:r>
            <a:r>
              <a:rPr lang="pl-PL" dirty="0" smtClean="0"/>
              <a:t>ekonomicznej zainwestowali</a:t>
            </a:r>
            <a:endParaRPr lang="pl-PL" dirty="0"/>
          </a:p>
        </p:txBody>
      </p:sp>
      <p:pic>
        <p:nvPicPr>
          <p:cNvPr id="12" name="Picture 3" descr="C:\Documents and Settings\dawid.jarosz\Pulpit\ubs 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98" y="2412112"/>
            <a:ext cx="1232764" cy="4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Documents and Settings\dawid.jarosz\Pulpit\shell-logo-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00" y="4167435"/>
            <a:ext cx="908352" cy="7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C:\Documents and Settings\dawid.jarosz\Pulpit\hcl_logo_blu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64" y="3467746"/>
            <a:ext cx="2687346" cy="7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Documents and Settings\dawid.jarosz\Pulpit\MAN_Logo_pos_100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3" y="2498353"/>
            <a:ext cx="1451167" cy="80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Nidec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26" y="5167382"/>
            <a:ext cx="2685014" cy="52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52" y="3216146"/>
            <a:ext cx="1768728" cy="62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http://www.comarch.com/files_eu/file_597/GK_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3" y="1967126"/>
            <a:ext cx="2388752" cy="2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http://www.woodward.com/images/woodward_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80" y="2826805"/>
            <a:ext cx="2747061" cy="47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3" descr="Motorola Solutio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3" y="5379478"/>
            <a:ext cx="3463692" cy="40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encrypted-tbn3.google.com/images?q=tbn:ANd9GcSDEDDZPg3jKZ4-U6_VBzSqzKnMsQHTdaOqKiGVakhDz4T_NQC4KQ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98" y="1778677"/>
            <a:ext cx="2177843" cy="7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Wawe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22" y="4284660"/>
            <a:ext cx="1779619" cy="6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oodca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22" y="3379146"/>
            <a:ext cx="1206319" cy="7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34707" r="18283" b="36464"/>
          <a:stretch/>
        </p:blipFill>
        <p:spPr bwMode="auto">
          <a:xfrm>
            <a:off x="914400" y="1251206"/>
            <a:ext cx="2765504" cy="8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+mn-lt"/>
              </a:rPr>
              <a:t>Business in Małopolska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088000"/>
            <a:ext cx="6188400" cy="3628800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+mn-lt"/>
              </a:rPr>
              <a:t>Centrum BUSINESS in MAŁOPOLSKA (</a:t>
            </a:r>
            <a:r>
              <a:rPr lang="pl-PL" dirty="0" err="1">
                <a:latin typeface="+mn-lt"/>
              </a:rPr>
              <a:t>CeBiM</a:t>
            </a:r>
            <a:r>
              <a:rPr lang="pl-PL" dirty="0">
                <a:latin typeface="+mn-lt"/>
              </a:rPr>
              <a:t>) „one stop shop” - biuro, w którym</a:t>
            </a:r>
          </a:p>
          <a:p>
            <a:r>
              <a:rPr lang="pl-PL" dirty="0">
                <a:latin typeface="+mn-lt"/>
              </a:rPr>
              <a:t>wspólnie pracują przedstawiciele MARR, KPT i UMWM, opracowanie</a:t>
            </a:r>
          </a:p>
          <a:p>
            <a:r>
              <a:rPr lang="pl-PL" dirty="0">
                <a:latin typeface="+mn-lt"/>
              </a:rPr>
              <a:t>specjalistycznych corocznych raportów sektorowych (rynek pracy, </a:t>
            </a:r>
            <a:r>
              <a:rPr lang="pl-PL" dirty="0" smtClean="0">
                <a:latin typeface="+mn-lt"/>
              </a:rPr>
              <a:t>rynek nieruchomości</a:t>
            </a:r>
            <a:r>
              <a:rPr lang="pl-PL" dirty="0">
                <a:latin typeface="+mn-lt"/>
              </a:rPr>
              <a:t>, warunki </a:t>
            </a:r>
            <a:r>
              <a:rPr lang="pl-PL" dirty="0" smtClean="0">
                <a:latin typeface="+mn-lt"/>
              </a:rPr>
              <a:t>inwestowania)</a:t>
            </a:r>
            <a:endParaRPr lang="pl-PL" dirty="0">
              <a:latin typeface="+mn-lt"/>
            </a:endParaRPr>
          </a:p>
          <a:p>
            <a:r>
              <a:rPr lang="pl-PL" dirty="0">
                <a:latin typeface="+mn-lt"/>
              </a:rPr>
              <a:t>profesjonalna baza terenów inwestycyjnych z </a:t>
            </a:r>
            <a:r>
              <a:rPr lang="pl-PL" dirty="0" smtClean="0">
                <a:latin typeface="+mn-lt"/>
              </a:rPr>
              <a:t>Małopolski</a:t>
            </a:r>
            <a:endParaRPr lang="pl-PL" dirty="0">
              <a:latin typeface="+mn-lt"/>
            </a:endParaRPr>
          </a:p>
          <a:p>
            <a:r>
              <a:rPr lang="pl-PL" dirty="0">
                <a:latin typeface="+mn-lt"/>
              </a:rPr>
              <a:t>kampania promocyjna na światowych rynkach priorytetowych dla Małopolski,!</a:t>
            </a:r>
          </a:p>
          <a:p>
            <a:r>
              <a:rPr lang="pl-PL" dirty="0">
                <a:latin typeface="+mn-lt"/>
              </a:rPr>
              <a:t>współpraca z międzynarodowymi mediami</a:t>
            </a:r>
          </a:p>
        </p:txBody>
      </p:sp>
    </p:spTree>
    <p:extLst>
      <p:ext uri="{BB962C8B-B14F-4D97-AF65-F5344CB8AC3E}">
        <p14:creationId xmlns:p14="http://schemas.microsoft.com/office/powerpoint/2010/main" val="10907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Korzyści dla regionu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6283" y="1566000"/>
            <a:ext cx="6188400" cy="374400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pecjalna strefa ekonomiczna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14" y="2299609"/>
            <a:ext cx="5638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Korzyści dla regionu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6283" y="1566000"/>
            <a:ext cx="6188400" cy="374400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pecjalna strefa ekonomiczna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359064"/>
            <a:ext cx="64579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8" r="28368"/>
          <a:stretch>
            <a:fillRect/>
          </a:stretch>
        </p:blipFill>
        <p:spPr/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687255" y="717796"/>
            <a:ext cx="4456745" cy="120021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Specjalna strefa ekonomiczna - Niepołomice 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Największa podstrefa w Małopolsce – ponad 200 ha</a:t>
            </a:r>
          </a:p>
          <a:p>
            <a:endParaRPr lang="pl-PL" dirty="0" smtClean="0"/>
          </a:p>
          <a:p>
            <a:r>
              <a:rPr lang="pl-PL" dirty="0" smtClean="0"/>
              <a:t>Strefa zlokalizowana w sąsiedztwie Krakowa</a:t>
            </a:r>
          </a:p>
          <a:p>
            <a:endParaRPr lang="pl-PL" dirty="0" smtClean="0"/>
          </a:p>
          <a:p>
            <a:r>
              <a:rPr lang="pl-PL" dirty="0" smtClean="0"/>
              <a:t>Główni inwestorzy: MAN, Nidec, Woodward, </a:t>
            </a:r>
            <a:r>
              <a:rPr lang="pl-PL" dirty="0" err="1" smtClean="0"/>
              <a:t>Foodcare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Efekt kuli śnieżnej – lokowanie kooperantów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095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Obszar ponad 30 ha</a:t>
            </a:r>
          </a:p>
          <a:p>
            <a:endParaRPr lang="pl-PL" dirty="0" smtClean="0"/>
          </a:p>
          <a:p>
            <a:r>
              <a:rPr lang="pl-PL" dirty="0" smtClean="0"/>
              <a:t>11 zezwoleń na działalność w sse</a:t>
            </a:r>
          </a:p>
          <a:p>
            <a:endParaRPr lang="pl-PL" dirty="0"/>
          </a:p>
          <a:p>
            <a:r>
              <a:rPr lang="pl-PL" dirty="0" smtClean="0"/>
              <a:t>Jedna z „najmłodszych” podstref KPT</a:t>
            </a:r>
          </a:p>
          <a:p>
            <a:endParaRPr lang="pl-PL" dirty="0" smtClean="0"/>
          </a:p>
          <a:p>
            <a:r>
              <a:rPr lang="pl-PL" dirty="0" smtClean="0"/>
              <a:t>Infrastruktura wykonana </a:t>
            </a:r>
            <a:r>
              <a:rPr lang="pl-PL" dirty="0"/>
              <a:t>w ramach </a:t>
            </a:r>
            <a:r>
              <a:rPr lang="pl-PL" dirty="0" smtClean="0"/>
              <a:t>MRPO Strefy </a:t>
            </a:r>
            <a:r>
              <a:rPr lang="pl-PL" dirty="0"/>
              <a:t>Aktywności </a:t>
            </a:r>
            <a:r>
              <a:rPr lang="pl-PL" dirty="0" smtClean="0"/>
              <a:t>Gospodarczej</a:t>
            </a:r>
          </a:p>
          <a:p>
            <a:endParaRPr lang="pl-PL" dirty="0"/>
          </a:p>
          <a:p>
            <a:r>
              <a:rPr lang="pl-PL" dirty="0" smtClean="0"/>
              <a:t>Strefa ukierunkowana na sektor MSP</a:t>
            </a:r>
          </a:p>
        </p:txBody>
      </p:sp>
      <p:sp>
        <p:nvSpPr>
          <p:cNvPr id="6" name="Tytuł 2"/>
          <p:cNvSpPr>
            <a:spLocks noGrp="1"/>
          </p:cNvSpPr>
          <p:nvPr>
            <p:ph type="ctrTitle"/>
          </p:nvPr>
        </p:nvSpPr>
        <p:spPr>
          <a:xfrm>
            <a:off x="4687255" y="717796"/>
            <a:ext cx="4456745" cy="1200213"/>
          </a:xfrm>
        </p:spPr>
        <p:txBody>
          <a:bodyPr>
            <a:normAutofit/>
          </a:bodyPr>
          <a:lstStyle/>
          <a:p>
            <a:r>
              <a:rPr lang="pl-PL" dirty="0" smtClean="0"/>
              <a:t>Specjalna strefa ekonomiczna - zator </a:t>
            </a:r>
            <a:endParaRPr lang="pl-PL" dirty="0"/>
          </a:p>
        </p:txBody>
      </p:sp>
      <p:pic>
        <p:nvPicPr>
          <p:cNvPr id="2051" name="Picture 3" descr="http://img6.iap.pl/_r/800-800/s/792/206870/Galerie/55358/281808_DSC_5546-Resizer-800Q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r="31307"/>
          <a:stretch/>
        </p:blipFill>
        <p:spPr bwMode="auto">
          <a:xfrm>
            <a:off x="1" y="1"/>
            <a:ext cx="43935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98259300"/>
            <a:ext cx="58864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50" name="Picture 2" descr="http://www.podworko.iap.pl/stats/index.php5?refid=http%3A//www.strefa.zator.pl/pl/48323/0/Fotogaleria.html&amp;gs=1&amp;res=1280-1024&amp;color=24&amp;flash=1&amp;js=0&amp;ua=Mozilla/5.0%20%28Windows%20NT%206.0;%20rv:7.0.1%29%20Gecko/20100101%20Firefox/7.0.1&amp;stid=e15f4015b9e8cbbaf6baa45b0bfd5e47&amp;myurl=http%3A//www.strefa.zator.pl/pl/55358/0/Wrzesien_2011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Misja KPT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12611"/>
            <a:ext cx="2438400" cy="3048000"/>
          </a:xfrm>
        </p:spPr>
      </p:pic>
      <p:sp>
        <p:nvSpPr>
          <p:cNvPr id="5" name="Prostokąt 4"/>
          <p:cNvSpPr/>
          <p:nvPr/>
        </p:nvSpPr>
        <p:spPr>
          <a:xfrm>
            <a:off x="2286000" y="1673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l-PL" sz="2100" dirty="0">
                <a:solidFill>
                  <a:prstClr val="black">
                    <a:tint val="75000"/>
                  </a:prstClr>
                </a:solidFill>
                <a:latin typeface="Auto 1 Lt" pitchFamily="34" charset="-18"/>
              </a:rPr>
              <a:t>Wspieranie </a:t>
            </a:r>
            <a:r>
              <a:rPr lang="pl-PL" sz="2100" dirty="0" smtClean="0">
                <a:solidFill>
                  <a:prstClr val="black">
                    <a:tint val="75000"/>
                  </a:prstClr>
                </a:solidFill>
                <a:latin typeface="Auto 1 Lt" pitchFamily="34" charset="-18"/>
              </a:rPr>
              <a:t>rozwoju nowoczesnej </a:t>
            </a:r>
            <a:r>
              <a:rPr lang="pl-PL" sz="2100" dirty="0">
                <a:solidFill>
                  <a:prstClr val="black">
                    <a:tint val="75000"/>
                  </a:prstClr>
                </a:solidFill>
                <a:latin typeface="Auto 1 Lt" pitchFamily="34" charset="-18"/>
              </a:rPr>
              <a:t>gospodarki Małopolski</a:t>
            </a:r>
          </a:p>
        </p:txBody>
      </p:sp>
    </p:spTree>
    <p:extLst>
      <p:ext uri="{BB962C8B-B14F-4D97-AF65-F5344CB8AC3E}">
        <p14:creationId xmlns:p14="http://schemas.microsoft.com/office/powerpoint/2010/main" val="38179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6188928" cy="1065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Korzyści z inwestowania na terenie Kpt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658938" y="1778562"/>
            <a:ext cx="6189662" cy="4187340"/>
          </a:xfrm>
        </p:spPr>
        <p:txBody>
          <a:bodyPr>
            <a:normAutofit fontScale="92500" lnSpcReduction="10000"/>
          </a:bodyPr>
          <a:lstStyle/>
          <a:p>
            <a:endParaRPr lang="pl-PL" sz="1900" dirty="0" smtClean="0">
              <a:latin typeface="Auto 1" pitchFamily="34" charset="-18"/>
            </a:endParaRPr>
          </a:p>
          <a:p>
            <a:pPr marL="342900" indent="-342900">
              <a:buFont typeface="Lucida Grande"/>
              <a:buChar char="»"/>
            </a:pPr>
            <a:r>
              <a:rPr lang="pl-PL" sz="1900" dirty="0">
                <a:latin typeface="Auto 1" pitchFamily="34" charset="-18"/>
              </a:rPr>
              <a:t>usługi doradczo-konsultacyjne, szkolenia specjalistyczne dla firm nowoczesnej </a:t>
            </a:r>
            <a:r>
              <a:rPr lang="pl-PL" sz="1900" dirty="0" smtClean="0">
                <a:latin typeface="Auto 1" pitchFamily="34" charset="-18"/>
              </a:rPr>
              <a:t>gospodarki</a:t>
            </a:r>
          </a:p>
          <a:p>
            <a:pPr marL="342900" indent="-342900">
              <a:buFont typeface="Lucida Grande"/>
              <a:buChar char="»"/>
            </a:pPr>
            <a:endParaRPr lang="pl-PL" sz="1900" dirty="0">
              <a:latin typeface="Auto 1" pitchFamily="34" charset="-18"/>
            </a:endParaRPr>
          </a:p>
          <a:p>
            <a:pPr marL="342900" indent="-342900">
              <a:buFont typeface="Lucida Grande"/>
              <a:buChar char="»"/>
            </a:pPr>
            <a:r>
              <a:rPr lang="pl-PL" sz="1900" dirty="0">
                <a:latin typeface="Auto 1" pitchFamily="34" charset="-18"/>
              </a:rPr>
              <a:t>pakiet pomocy publicznej w specjalnej strefie </a:t>
            </a:r>
            <a:r>
              <a:rPr lang="pl-PL" sz="1900" dirty="0" smtClean="0">
                <a:latin typeface="Auto 1" pitchFamily="34" charset="-18"/>
              </a:rPr>
              <a:t>ekonomicznej</a:t>
            </a:r>
          </a:p>
          <a:p>
            <a:pPr marL="342900" indent="-342900">
              <a:buFont typeface="Lucida Grande"/>
              <a:buChar char="»"/>
            </a:pPr>
            <a:endParaRPr lang="pl-PL" sz="1900" dirty="0">
              <a:latin typeface="Auto 1" pitchFamily="34" charset="-18"/>
            </a:endParaRPr>
          </a:p>
          <a:p>
            <a:pPr marL="342900" indent="-342900">
              <a:buFont typeface="Lucida Grande"/>
              <a:buChar char="»"/>
            </a:pPr>
            <a:r>
              <a:rPr lang="pl-PL" sz="1900" dirty="0">
                <a:latin typeface="Auto 1" pitchFamily="34" charset="-18"/>
              </a:rPr>
              <a:t>tereny </a:t>
            </a:r>
            <a:r>
              <a:rPr lang="pl-PL" sz="1900" dirty="0" smtClean="0">
                <a:latin typeface="Auto 1" pitchFamily="34" charset="-18"/>
              </a:rPr>
              <a:t>inwestycyjne</a:t>
            </a:r>
          </a:p>
          <a:p>
            <a:pPr marL="342900" indent="-342900">
              <a:buFont typeface="Lucida Grande"/>
              <a:buChar char="»"/>
            </a:pPr>
            <a:endParaRPr lang="pl-PL" sz="1900" dirty="0">
              <a:latin typeface="Auto 1" pitchFamily="34" charset="-18"/>
            </a:endParaRPr>
          </a:p>
          <a:p>
            <a:pPr marL="342900" indent="-342900">
              <a:buFont typeface="Lucida Grande"/>
              <a:buChar char="»"/>
            </a:pPr>
            <a:r>
              <a:rPr lang="pl-PL" sz="1900" dirty="0">
                <a:latin typeface="Auto 1" pitchFamily="34" charset="-18"/>
              </a:rPr>
              <a:t>powierzchnie biurowe do </a:t>
            </a:r>
            <a:r>
              <a:rPr lang="pl-PL" sz="1900" dirty="0" smtClean="0">
                <a:latin typeface="Auto 1" pitchFamily="34" charset="-18"/>
              </a:rPr>
              <a:t>wynajęcia</a:t>
            </a:r>
          </a:p>
          <a:p>
            <a:pPr marL="342900" indent="-342900">
              <a:buFont typeface="Lucida Grande"/>
              <a:buChar char="»"/>
            </a:pPr>
            <a:endParaRPr lang="pl-PL" sz="1900" dirty="0">
              <a:latin typeface="Auto 1" pitchFamily="34" charset="-18"/>
            </a:endParaRPr>
          </a:p>
          <a:p>
            <a:pPr marL="342900" indent="-342900">
              <a:buFont typeface="Lucida Grande"/>
              <a:buChar char="»"/>
            </a:pPr>
            <a:r>
              <a:rPr lang="pl-PL" sz="1900" dirty="0">
                <a:latin typeface="Auto 1" pitchFamily="34" charset="-18"/>
              </a:rPr>
              <a:t>kompleksowa obsługa </a:t>
            </a:r>
            <a:r>
              <a:rPr lang="pl-PL" sz="1900" dirty="0" smtClean="0">
                <a:latin typeface="Auto 1" pitchFamily="34" charset="-18"/>
              </a:rPr>
              <a:t>inwestorów</a:t>
            </a:r>
          </a:p>
          <a:p>
            <a:pPr marL="342900" indent="-342900">
              <a:buFont typeface="Lucida Grande"/>
              <a:buChar char="»"/>
            </a:pPr>
            <a:endParaRPr lang="pl-PL" sz="1900" dirty="0">
              <a:latin typeface="Auto 1" pitchFamily="34" charset="-18"/>
            </a:endParaRPr>
          </a:p>
          <a:p>
            <a:pPr marL="342900" indent="-342900">
              <a:buFont typeface="Lucida Grande"/>
              <a:buChar char="»"/>
            </a:pPr>
            <a:r>
              <a:rPr lang="pl-PL" sz="1900" dirty="0">
                <a:latin typeface="Auto 1" pitchFamily="34" charset="-18"/>
              </a:rPr>
              <a:t>a</a:t>
            </a:r>
            <a:r>
              <a:rPr lang="pl-PL" sz="1900" dirty="0" smtClean="0">
                <a:latin typeface="Auto 1" pitchFamily="34" charset="-18"/>
              </a:rPr>
              <a:t>trakcyjne miejsce dla lokalizacji kooperantów</a:t>
            </a:r>
            <a:endParaRPr lang="pl-PL" sz="1900" dirty="0">
              <a:latin typeface="Auto 1" pitchFamily="34" charset="-18"/>
            </a:endParaRPr>
          </a:p>
          <a:p>
            <a:pPr marL="342900" indent="-342900">
              <a:buFont typeface="Lucida Grande"/>
              <a:buChar char="»"/>
            </a:pPr>
            <a:endParaRPr lang="pl-PL" sz="1900" dirty="0">
              <a:latin typeface="Auto 1" pitchFamily="34" charset="-18"/>
            </a:endParaRPr>
          </a:p>
          <a:p>
            <a:pPr marL="342900" indent="-342900">
              <a:buFont typeface="Lucida Grande"/>
              <a:buChar char="»"/>
            </a:pPr>
            <a:endParaRPr lang="pl-PL" sz="1900" dirty="0">
              <a:latin typeface="Auto 1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402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399" y="717278"/>
            <a:ext cx="7326351" cy="1065600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Auto 1 Lt" pitchFamily="34" charset="-18"/>
              </a:rPr>
              <a:t>teren inwestycyjny włączany  </a:t>
            </a:r>
            <a:r>
              <a:rPr lang="pl-PL" sz="2400" dirty="0">
                <a:latin typeface="Auto 1 Lt" pitchFamily="34" charset="-18"/>
              </a:rPr>
              <a:t>do strefy </a:t>
            </a:r>
            <a:r>
              <a:rPr lang="pl-PL" sz="2400" dirty="0" smtClean="0">
                <a:latin typeface="Auto 1 Lt" pitchFamily="34" charset="-18"/>
              </a:rPr>
              <a:t> powinien </a:t>
            </a:r>
            <a:r>
              <a:rPr lang="pl-PL" sz="2400" dirty="0">
                <a:latin typeface="Auto 1 Lt" pitchFamily="34" charset="-18"/>
              </a:rPr>
              <a:t>spełniać następujące </a:t>
            </a:r>
            <a:r>
              <a:rPr lang="pl-PL" sz="2400" dirty="0" smtClean="0">
                <a:latin typeface="Auto 1 Lt" pitchFamily="34" charset="-18"/>
              </a:rPr>
              <a:t>warunki: </a:t>
            </a:r>
            <a:r>
              <a:rPr lang="pl-PL" sz="2000" dirty="0">
                <a:latin typeface="Auto 1 Lt" pitchFamily="34" charset="-18"/>
              </a:rPr>
              <a:t/>
            </a:r>
            <a:br>
              <a:rPr lang="pl-PL" sz="2000" dirty="0">
                <a:latin typeface="Auto 1 Lt" pitchFamily="34" charset="-18"/>
              </a:rPr>
            </a:br>
            <a:endParaRPr lang="pl-PL" sz="2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045621" y="1932220"/>
            <a:ext cx="6189662" cy="3844111"/>
          </a:xfrm>
        </p:spPr>
        <p:txBody>
          <a:bodyPr>
            <a:normAutofit fontScale="92500" lnSpcReduction="20000"/>
          </a:bodyPr>
          <a:lstStyle/>
          <a:p>
            <a:endParaRPr lang="pl-PL" dirty="0" smtClean="0">
              <a:latin typeface="Auto 1 Lt" pitchFamily="34" charset="-1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>
                <a:latin typeface="Auto 1 Lt" pitchFamily="34" charset="-18"/>
              </a:rPr>
              <a:t>uregulowany </a:t>
            </a:r>
            <a:r>
              <a:rPr lang="pl-PL" dirty="0">
                <a:latin typeface="Auto 1 Lt" pitchFamily="34" charset="-18"/>
              </a:rPr>
              <a:t>stan prawny gruntu, potwierdzony dokumentami z ewidencji </a:t>
            </a:r>
            <a:r>
              <a:rPr lang="pl-PL" dirty="0" smtClean="0">
                <a:latin typeface="Auto 1 Lt" pitchFamily="34" charset="-18"/>
              </a:rPr>
              <a:t>gruntów</a:t>
            </a:r>
          </a:p>
          <a:p>
            <a:pPr marL="342900" indent="-342900">
              <a:buFont typeface="Arial" pitchFamily="34" charset="0"/>
              <a:buChar char="•"/>
            </a:pPr>
            <a:endParaRPr lang="pl-PL" dirty="0">
              <a:latin typeface="Auto 1 Lt" pitchFamily="34" charset="-1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>
                <a:latin typeface="Auto 1 Lt" pitchFamily="34" charset="-18"/>
              </a:rPr>
              <a:t>brak </a:t>
            </a:r>
            <a:r>
              <a:rPr lang="pl-PL" dirty="0">
                <a:latin typeface="Auto 1 Lt" pitchFamily="34" charset="-18"/>
              </a:rPr>
              <a:t>przeciwskazań prowadzenia działalności przemysłowej i usługowej, w tym wynikających z przepisów o ochronie środowiska </a:t>
            </a:r>
            <a:endParaRPr lang="pl-PL" dirty="0" smtClean="0">
              <a:latin typeface="Auto 1 Lt" pitchFamily="34" charset="-18"/>
            </a:endParaRPr>
          </a:p>
          <a:p>
            <a:pPr marL="342900" indent="-342900">
              <a:buFont typeface="Arial" pitchFamily="34" charset="0"/>
              <a:buChar char="•"/>
            </a:pPr>
            <a:endParaRPr lang="pl-PL" dirty="0">
              <a:latin typeface="Auto 1 Lt" pitchFamily="34" charset="-1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>
                <a:latin typeface="Auto 1 Lt" pitchFamily="34" charset="-18"/>
              </a:rPr>
              <a:t>wyposażenie </a:t>
            </a:r>
            <a:r>
              <a:rPr lang="pl-PL" dirty="0">
                <a:latin typeface="Auto 1 Lt" pitchFamily="34" charset="-18"/>
              </a:rPr>
              <a:t>w podstawową infrastrukturę techniczną lub wiarygodne zobowiązania do uzbrojenia </a:t>
            </a:r>
            <a:r>
              <a:rPr lang="pl-PL" dirty="0" smtClean="0">
                <a:latin typeface="Auto 1 Lt" pitchFamily="34" charset="-18"/>
              </a:rPr>
              <a:t>terenu</a:t>
            </a:r>
            <a:endParaRPr lang="pl-PL" dirty="0">
              <a:latin typeface="Auto 1 Lt" pitchFamily="34" charset="-18"/>
            </a:endParaRPr>
          </a:p>
          <a:p>
            <a:pPr marL="342900" indent="-342900">
              <a:buFont typeface="Arial" pitchFamily="34" charset="0"/>
              <a:buChar char="•"/>
            </a:pPr>
            <a:endParaRPr lang="pl-PL" dirty="0">
              <a:latin typeface="Auto 1 Lt" pitchFamily="34" charset="-18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dirty="0" smtClean="0">
                <a:latin typeface="Auto 1 Lt" pitchFamily="34" charset="-18"/>
              </a:rPr>
              <a:t>zlokalizowanie </a:t>
            </a:r>
            <a:r>
              <a:rPr lang="pl-PL" dirty="0">
                <a:latin typeface="Auto 1 Lt" pitchFamily="34" charset="-18"/>
              </a:rPr>
              <a:t>przy szlakach </a:t>
            </a:r>
            <a:r>
              <a:rPr lang="pl-PL" dirty="0" smtClean="0">
                <a:latin typeface="Auto 1 Lt" pitchFamily="34" charset="-18"/>
              </a:rPr>
              <a:t>komunikacyjnych, istniejących </a:t>
            </a:r>
            <a:r>
              <a:rPr lang="pl-PL" dirty="0">
                <a:latin typeface="Auto 1 Lt" pitchFamily="34" charset="-18"/>
              </a:rPr>
              <a:t>lub planowanych do budowy w najbliższym </a:t>
            </a:r>
            <a:r>
              <a:rPr lang="pl-PL" dirty="0" smtClean="0">
                <a:latin typeface="Auto 1 Lt" pitchFamily="34" charset="-18"/>
              </a:rPr>
              <a:t>czasie</a:t>
            </a:r>
            <a:endParaRPr lang="pl-PL" dirty="0">
              <a:latin typeface="Auto 1 Lt" pitchFamily="34" charset="-18"/>
            </a:endParaRPr>
          </a:p>
          <a:p>
            <a:pPr marL="342900" indent="-34290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63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trzałka w prawo 24"/>
          <p:cNvSpPr/>
          <p:nvPr/>
        </p:nvSpPr>
        <p:spPr>
          <a:xfrm>
            <a:off x="824182" y="2131091"/>
            <a:ext cx="7303214" cy="66907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687600"/>
            <a:ext cx="6933600" cy="1065600"/>
          </a:xfrm>
        </p:spPr>
        <p:txBody>
          <a:bodyPr>
            <a:normAutofit/>
          </a:bodyPr>
          <a:lstStyle/>
          <a:p>
            <a:r>
              <a:rPr lang="pl-PL" sz="3000" dirty="0" smtClean="0"/>
              <a:t>Wsparcie dla firm </a:t>
            </a:r>
            <a:endParaRPr lang="pl-PL" sz="3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97231" y="2274037"/>
            <a:ext cx="6188400" cy="374400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zaplecze logistyczno-administracyjne</a:t>
            </a:r>
          </a:p>
        </p:txBody>
      </p:sp>
      <p:grpSp>
        <p:nvGrpSpPr>
          <p:cNvPr id="24" name="Grupa 23"/>
          <p:cNvGrpSpPr/>
          <p:nvPr/>
        </p:nvGrpSpPr>
        <p:grpSpPr>
          <a:xfrm>
            <a:off x="750244" y="2936659"/>
            <a:ext cx="7683211" cy="533665"/>
            <a:chOff x="260338" y="3467096"/>
            <a:chExt cx="7683211" cy="533665"/>
          </a:xfrm>
        </p:grpSpPr>
        <p:pic>
          <p:nvPicPr>
            <p:cNvPr id="5" name="Obraz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38" y="3497178"/>
              <a:ext cx="2072029" cy="46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948" y="3497178"/>
              <a:ext cx="2072029" cy="46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ole tekstowe 8"/>
            <p:cNvSpPr txBox="1"/>
            <p:nvPr/>
          </p:nvSpPr>
          <p:spPr>
            <a:xfrm>
              <a:off x="355051" y="3477541"/>
              <a:ext cx="13045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solidFill>
                    <a:prstClr val="white"/>
                  </a:solidFill>
                  <a:latin typeface="Auto 1" pitchFamily="34" charset="-18"/>
                </a:rPr>
                <a:t>Transfer technologii</a:t>
              </a:r>
              <a:endParaRPr lang="pl-PL" sz="1400" dirty="0">
                <a:solidFill>
                  <a:prstClr val="white"/>
                </a:solidFill>
                <a:latin typeface="Auto 1" pitchFamily="34" charset="-18"/>
              </a:endParaRPr>
            </a:p>
          </p:txBody>
        </p:sp>
        <p:pic>
          <p:nvPicPr>
            <p:cNvPr id="10" name="Obraz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21" y="3477541"/>
              <a:ext cx="2072029" cy="46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az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520" y="3467096"/>
              <a:ext cx="2072029" cy="46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pole tekstowe 13"/>
            <p:cNvSpPr txBox="1"/>
            <p:nvPr/>
          </p:nvSpPr>
          <p:spPr>
            <a:xfrm>
              <a:off x="2380462" y="3569000"/>
              <a:ext cx="1304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solidFill>
                    <a:prstClr val="white"/>
                  </a:solidFill>
                  <a:latin typeface="Auto 1" pitchFamily="34" charset="-18"/>
                </a:rPr>
                <a:t>inkubacja</a:t>
              </a:r>
              <a:endParaRPr lang="pl-PL" sz="1400" dirty="0">
                <a:solidFill>
                  <a:prstClr val="white"/>
                </a:solidFill>
                <a:latin typeface="Auto 1" pitchFamily="34" charset="-18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4202977" y="3544420"/>
              <a:ext cx="1304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solidFill>
                    <a:prstClr val="white"/>
                  </a:solidFill>
                  <a:latin typeface="Auto 1" pitchFamily="34" charset="-18"/>
                </a:rPr>
                <a:t>wzrost</a:t>
              </a:r>
              <a:endParaRPr lang="pl-PL" sz="1400" dirty="0">
                <a:solidFill>
                  <a:prstClr val="white"/>
                </a:solidFill>
                <a:latin typeface="Auto 1" pitchFamily="34" charset="-18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6068770" y="3544418"/>
              <a:ext cx="1304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solidFill>
                    <a:prstClr val="white"/>
                  </a:solidFill>
                  <a:latin typeface="Auto 1" pitchFamily="34" charset="-18"/>
                </a:rPr>
                <a:t>ekspansja</a:t>
              </a:r>
              <a:endParaRPr lang="pl-PL" sz="1400" dirty="0">
                <a:solidFill>
                  <a:prstClr val="white"/>
                </a:solidFill>
                <a:latin typeface="Auto 1" pitchFamily="34" charset="-18"/>
              </a:endParaRPr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851701" y="4891449"/>
            <a:ext cx="1304549" cy="2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prstClr val="black"/>
              </a:solidFill>
              <a:latin typeface="Auto 1" pitchFamily="34" charset="-18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50244" y="3484847"/>
            <a:ext cx="187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usługi doradcze</a:t>
            </a:r>
          </a:p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usługi finansowe</a:t>
            </a:r>
          </a:p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nauka i promocja przedsiębiorczości</a:t>
            </a:r>
          </a:p>
        </p:txBody>
      </p:sp>
      <p:pic>
        <p:nvPicPr>
          <p:cNvPr id="22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57" y="4497282"/>
            <a:ext cx="4102872" cy="91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ole tekstowe 22"/>
          <p:cNvSpPr txBox="1"/>
          <p:nvPr/>
        </p:nvSpPr>
        <p:spPr>
          <a:xfrm>
            <a:off x="4841133" y="4776423"/>
            <a:ext cx="296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prstClr val="white"/>
                </a:solidFill>
                <a:latin typeface="Auto 1" pitchFamily="34" charset="-18"/>
              </a:rPr>
              <a:t>Instrumenty finansowe</a:t>
            </a:r>
            <a:endParaRPr lang="pl-PL" sz="1600" dirty="0">
              <a:solidFill>
                <a:prstClr val="white"/>
              </a:solidFill>
              <a:latin typeface="Auto 1" pitchFamily="34" charset="-18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624974" y="3484847"/>
            <a:ext cx="1850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uto 1" pitchFamily="34" charset="-18"/>
              </a:rPr>
              <a:t>Coaching</a:t>
            </a:r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/>
            </a:r>
            <a:br>
              <a:rPr lang="pl-PL" sz="1200" dirty="0">
                <a:solidFill>
                  <a:prstClr val="black"/>
                </a:solidFill>
                <a:latin typeface="Auto 1" pitchFamily="34" charset="-18"/>
              </a:rPr>
            </a:br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sieciowanie</a:t>
            </a:r>
            <a:br>
              <a:rPr lang="pl-PL" sz="1200" dirty="0">
                <a:solidFill>
                  <a:prstClr val="black"/>
                </a:solidFill>
                <a:latin typeface="Auto 1" pitchFamily="34" charset="-18"/>
              </a:rPr>
            </a:br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finansowanie</a:t>
            </a:r>
            <a:br>
              <a:rPr lang="pl-PL" sz="1200" dirty="0">
                <a:solidFill>
                  <a:prstClr val="black"/>
                </a:solidFill>
                <a:latin typeface="Auto 1" pitchFamily="34" charset="-18"/>
              </a:rPr>
            </a:br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szkolenia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4490768" y="3484847"/>
            <a:ext cx="1870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Infrastruktura</a:t>
            </a:r>
          </a:p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marketing</a:t>
            </a:r>
          </a:p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wystawy i targi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6365548" y="3484847"/>
            <a:ext cx="1878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rozwijanie projektów</a:t>
            </a:r>
          </a:p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współpraca międzynarodowa</a:t>
            </a:r>
          </a:p>
          <a:p>
            <a:r>
              <a:rPr lang="pl-PL" sz="1200" dirty="0">
                <a:solidFill>
                  <a:prstClr val="black"/>
                </a:solidFill>
                <a:latin typeface="Auto 1" pitchFamily="34" charset="-18"/>
              </a:rPr>
              <a:t>zwolnienia  podatkowe (sse)</a:t>
            </a:r>
          </a:p>
        </p:txBody>
      </p:sp>
    </p:spTree>
    <p:extLst>
      <p:ext uri="{BB962C8B-B14F-4D97-AF65-F5344CB8AC3E}">
        <p14:creationId xmlns:p14="http://schemas.microsoft.com/office/powerpoint/2010/main" val="17676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Zapraszamy do współpracy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0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1" y="795176"/>
            <a:ext cx="7395882" cy="1065600"/>
          </a:xfrm>
        </p:spPr>
        <p:txBody>
          <a:bodyPr>
            <a:noAutofit/>
          </a:bodyPr>
          <a:lstStyle/>
          <a:p>
            <a:r>
              <a:rPr lang="pl-PL" sz="2800" dirty="0" smtClean="0"/>
              <a:t>Rola KPT w systemie nowoczesnej gospodarki regionu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39" y="2027886"/>
            <a:ext cx="4559521" cy="396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Udziałowcy KPT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192" y="2113864"/>
            <a:ext cx="6189662" cy="330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61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kpt_poziomy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01065" y="458397"/>
            <a:ext cx="5544297" cy="1485080"/>
          </a:xfrm>
        </p:spPr>
      </p:pic>
      <p:sp>
        <p:nvSpPr>
          <p:cNvPr id="4" name="pole tekstowe 3"/>
          <p:cNvSpPr txBox="1"/>
          <p:nvPr/>
        </p:nvSpPr>
        <p:spPr>
          <a:xfrm>
            <a:off x="606583" y="3479108"/>
            <a:ext cx="33370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Lucida Grande"/>
              <a:buChar char="»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Małopolski Park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Technologii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    Informacyjnych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uto 1" pitchFamily="34" charset="-18"/>
              <a:cs typeface="Arial" pitchFamily="34" charset="0"/>
            </a:endParaRPr>
          </a:p>
          <a:p>
            <a:pPr>
              <a:buFont typeface="Lucida Grande"/>
              <a:buChar char="»"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 inkubator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technologiczny</a:t>
            </a:r>
          </a:p>
          <a:p>
            <a:pPr>
              <a:buFont typeface="Lucida Grande"/>
              <a:buChar char="»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 atrakcyjne środowisko dla badań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/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    i rozwoju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uto 1" pitchFamily="34" charset="-18"/>
              <a:cs typeface="Arial" pitchFamily="34" charset="0"/>
            </a:endParaRPr>
          </a:p>
          <a:p>
            <a:pPr>
              <a:buFont typeface="Lucida Grande"/>
              <a:buChar char="»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 instrumenty finansowe</a:t>
            </a:r>
          </a:p>
          <a:p>
            <a:pPr>
              <a:buFont typeface="Lucida Grande"/>
              <a:buChar char="»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  <a:cs typeface="Arial" pitchFamily="34" charset="0"/>
              </a:rPr>
              <a:t> programy szkoleniowe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60602" y="2984661"/>
            <a:ext cx="2505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park technologiczny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837354" y="3479108"/>
            <a:ext cx="392906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Lucida Grande"/>
              <a:buChar char="»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powierzchnie biurowe do wynajęcia</a:t>
            </a:r>
          </a:p>
          <a:p>
            <a:pPr>
              <a:buFont typeface="Lucida Grande"/>
              <a:buChar char="»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 pakiet pomocy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publicznej – 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 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 zwolnienia podatkowe</a:t>
            </a:r>
          </a:p>
          <a:p>
            <a:pPr>
              <a:buFont typeface="Lucida Grande"/>
              <a:buChar char="»"/>
              <a:defRPr/>
            </a:pP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 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tereny inwestycyjne</a:t>
            </a:r>
          </a:p>
          <a:p>
            <a:pPr>
              <a:buFont typeface="Lucida Grande"/>
              <a:buChar char="»"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 promocja gospodarcza regionu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Auto 1" pitchFamily="34" charset="-1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639545" y="3059572"/>
            <a:ext cx="39290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uto 1" pitchFamily="34" charset="-18"/>
              </a:rPr>
              <a:t>specjalna strefa ekonomiczna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783710" y="1806844"/>
            <a:ext cx="1141817" cy="103452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589884" y="1806845"/>
            <a:ext cx="1141818" cy="103452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2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399" y="855022"/>
            <a:ext cx="7246961" cy="597259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dirty="0" smtClean="0">
                <a:solidFill>
                  <a:srgbClr val="FF0000"/>
                </a:solidFill>
                <a:latin typeface="Auto 1"/>
              </a:rPr>
              <a:t/>
            </a:r>
            <a:br>
              <a:rPr lang="pl-PL" sz="3200" dirty="0" smtClean="0">
                <a:solidFill>
                  <a:srgbClr val="FF0000"/>
                </a:solidFill>
                <a:latin typeface="Auto 1"/>
              </a:rPr>
            </a:br>
            <a:r>
              <a:rPr lang="pl-PL" sz="3200" dirty="0" smtClean="0">
                <a:solidFill>
                  <a:srgbClr val="FF0000"/>
                </a:solidFill>
                <a:latin typeface="Auto 1"/>
              </a:rPr>
              <a:t>DEFINICJE</a:t>
            </a:r>
            <a:endParaRPr lang="pl-PL" sz="3200" dirty="0">
              <a:solidFill>
                <a:srgbClr val="FF0000"/>
              </a:solidFill>
              <a:latin typeface="Auto 1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4400" y="1816924"/>
            <a:ext cx="7465806" cy="4160795"/>
          </a:xfrm>
        </p:spPr>
        <p:txBody>
          <a:bodyPr>
            <a:normAutofit lnSpcReduction="10000"/>
          </a:bodyPr>
          <a:lstStyle/>
          <a:p>
            <a:pPr algn="l"/>
            <a:endParaRPr lang="pl-PL" sz="2200" dirty="0" smtClean="0">
              <a:solidFill>
                <a:schemeClr val="tx1"/>
              </a:solidFill>
            </a:endParaRPr>
          </a:p>
          <a:p>
            <a:pPr algn="l"/>
            <a:r>
              <a:rPr lang="pl-PL" sz="2200" dirty="0" smtClean="0">
                <a:solidFill>
                  <a:srgbClr val="FF0000"/>
                </a:solidFill>
              </a:rPr>
              <a:t>Park technologiczny </a:t>
            </a:r>
            <a:r>
              <a:rPr lang="pl-PL" sz="2200" dirty="0" smtClean="0">
                <a:solidFill>
                  <a:schemeClr val="tx1"/>
                </a:solidFill>
              </a:rPr>
              <a:t>– to zespół wyodrębnionych nieruchomości wraz z infrastrukturą techniczną, utworzony w celu dokonywania przepływu wiedzy i technologii pomiędzy jednostkami naukowymi a przedsiębiorcami </a:t>
            </a:r>
            <a:r>
              <a:rPr lang="pl-PL" sz="2200" i="1" dirty="0" smtClean="0">
                <a:solidFill>
                  <a:schemeClr val="tx1"/>
                </a:solidFill>
              </a:rPr>
              <a:t>(ustawa o finansowym wspieraniu inwestycji, 2002)</a:t>
            </a:r>
          </a:p>
          <a:p>
            <a:pPr algn="l"/>
            <a:endParaRPr lang="pl-PL" sz="2200" dirty="0" smtClean="0">
              <a:solidFill>
                <a:schemeClr val="tx1"/>
              </a:solidFill>
            </a:endParaRPr>
          </a:p>
          <a:p>
            <a:pPr algn="l"/>
            <a:r>
              <a:rPr lang="pl-PL" sz="2200" dirty="0">
                <a:solidFill>
                  <a:schemeClr val="tx1"/>
                </a:solidFill>
              </a:rPr>
              <a:t>polskie </a:t>
            </a:r>
            <a:r>
              <a:rPr lang="pl-PL" sz="2200" dirty="0">
                <a:solidFill>
                  <a:srgbClr val="FF0000"/>
                </a:solidFill>
              </a:rPr>
              <a:t>Specjalne Strefy Ekonomiczne </a:t>
            </a:r>
            <a:r>
              <a:rPr lang="pl-PL" sz="2200" dirty="0">
                <a:solidFill>
                  <a:schemeClr val="tx1"/>
                </a:solidFill>
              </a:rPr>
              <a:t>to wyodrębnione administracyjnie obszary Polski, w ramach, których inwestorzy mogą prowadzić działalność gospodarczą na preferencyjnych warunkach. Celem funkcjonowania SSE jest przyspieszenie rozwoju gospodarczego wybranych obszarów </a:t>
            </a:r>
            <a:r>
              <a:rPr lang="pl-PL" sz="2200" dirty="0" smtClean="0">
                <a:solidFill>
                  <a:schemeClr val="tx1"/>
                </a:solidFill>
              </a:rPr>
              <a:t>kraju. </a:t>
            </a:r>
          </a:p>
          <a:p>
            <a:pPr algn="l"/>
            <a:endParaRPr lang="pl-PL" sz="2400" dirty="0" smtClean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sz="2000" dirty="0" smtClean="0">
              <a:solidFill>
                <a:schemeClr val="tx1"/>
              </a:solidFill>
            </a:endParaRPr>
          </a:p>
          <a:p>
            <a:pPr algn="l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idx="1"/>
          </p:nvPr>
        </p:nvSpPr>
        <p:spPr>
          <a:xfrm>
            <a:off x="973800" y="2258780"/>
            <a:ext cx="7072920" cy="3628800"/>
          </a:xfrm>
        </p:spPr>
        <p:txBody>
          <a:bodyPr>
            <a:noAutofit/>
          </a:bodyPr>
          <a:lstStyle/>
          <a:p>
            <a:r>
              <a:rPr lang="pl-PL" sz="2000" dirty="0">
                <a:latin typeface="+mn-lt"/>
              </a:rPr>
              <a:t>w</a:t>
            </a:r>
            <a:r>
              <a:rPr lang="pl-PL" sz="2000" dirty="0" smtClean="0">
                <a:latin typeface="+mn-lt"/>
              </a:rPr>
              <a:t>sparcie </a:t>
            </a:r>
            <a:r>
              <a:rPr lang="pl-PL" sz="2000" dirty="0">
                <a:latin typeface="+mn-lt"/>
              </a:rPr>
              <a:t>rozwoju </a:t>
            </a:r>
            <a:r>
              <a:rPr lang="pl-PL" sz="2000" dirty="0" smtClean="0">
                <a:latin typeface="+mn-lt"/>
              </a:rPr>
              <a:t>gospodarczego miast </a:t>
            </a:r>
            <a:r>
              <a:rPr lang="pl-PL" sz="2000" dirty="0">
                <a:latin typeface="+mn-lt"/>
              </a:rPr>
              <a:t>i </a:t>
            </a:r>
            <a:r>
              <a:rPr lang="pl-PL" sz="2000" dirty="0" smtClean="0">
                <a:latin typeface="+mn-lt"/>
              </a:rPr>
              <a:t>gmin</a:t>
            </a:r>
          </a:p>
          <a:p>
            <a:r>
              <a:rPr lang="pl-PL" sz="2000" dirty="0" smtClean="0">
                <a:latin typeface="+mn-lt"/>
              </a:rPr>
              <a:t>tworzenie </a:t>
            </a:r>
            <a:r>
              <a:rPr lang="pl-PL" sz="2000" dirty="0">
                <a:latin typeface="+mn-lt"/>
              </a:rPr>
              <a:t>nowych miejsc pracy</a:t>
            </a:r>
            <a:r>
              <a:rPr lang="pl-PL" sz="2000" dirty="0" smtClean="0">
                <a:latin typeface="+mn-lt"/>
              </a:rPr>
              <a:t>,</a:t>
            </a:r>
          </a:p>
          <a:p>
            <a:r>
              <a:rPr lang="pl-PL" sz="2000" dirty="0" smtClean="0">
                <a:latin typeface="+mn-lt"/>
              </a:rPr>
              <a:t>rozwój </a:t>
            </a:r>
            <a:r>
              <a:rPr lang="pl-PL" sz="2000" dirty="0">
                <a:latin typeface="+mn-lt"/>
              </a:rPr>
              <a:t>określonych dziedzin działalności gospodarczej,</a:t>
            </a:r>
          </a:p>
          <a:p>
            <a:r>
              <a:rPr lang="pl-PL" sz="2000" dirty="0" smtClean="0">
                <a:latin typeface="+mn-lt"/>
              </a:rPr>
              <a:t>rozwój </a:t>
            </a:r>
            <a:r>
              <a:rPr lang="pl-PL" sz="2000" dirty="0">
                <a:latin typeface="+mn-lt"/>
              </a:rPr>
              <a:t>nowych rozwiązań technicznych i technologicznych oraz ich wykorzystanie w </a:t>
            </a:r>
            <a:r>
              <a:rPr lang="pl-PL" sz="2000" dirty="0" smtClean="0">
                <a:latin typeface="+mn-lt"/>
              </a:rPr>
              <a:t>gospodarce narodowej</a:t>
            </a:r>
            <a:r>
              <a:rPr lang="pl-PL" sz="2000" dirty="0">
                <a:latin typeface="+mn-lt"/>
              </a:rPr>
              <a:t>,</a:t>
            </a:r>
          </a:p>
          <a:p>
            <a:r>
              <a:rPr lang="pl-PL" sz="2000" dirty="0" smtClean="0">
                <a:latin typeface="+mn-lt"/>
              </a:rPr>
              <a:t>rozwój eksportu</a:t>
            </a:r>
            <a:endParaRPr lang="pl-PL" sz="2000" dirty="0">
              <a:latin typeface="+mn-lt"/>
            </a:endParaRPr>
          </a:p>
          <a:p>
            <a:r>
              <a:rPr lang="pl-PL" sz="2000" dirty="0" smtClean="0">
                <a:latin typeface="+mn-lt"/>
              </a:rPr>
              <a:t>zwiększenie </a:t>
            </a:r>
            <a:r>
              <a:rPr lang="pl-PL" sz="2000" dirty="0">
                <a:latin typeface="+mn-lt"/>
              </a:rPr>
              <a:t>konkurencyjności wytwarzanych wyrobów i świadczonych usług,</a:t>
            </a:r>
          </a:p>
          <a:p>
            <a:r>
              <a:rPr lang="pl-PL" sz="2000" dirty="0" smtClean="0">
                <a:latin typeface="+mn-lt"/>
              </a:rPr>
              <a:t>zagospodarowanie </a:t>
            </a:r>
            <a:r>
              <a:rPr lang="pl-PL" sz="2000" dirty="0">
                <a:latin typeface="+mn-lt"/>
              </a:rPr>
              <a:t>istniejącego majątku przemysłowego i infrastruktury gospodarczej</a:t>
            </a:r>
            <a:r>
              <a:rPr lang="pl-PL" sz="2000" dirty="0" smtClean="0">
                <a:latin typeface="+mn-lt"/>
              </a:rPr>
              <a:t>,</a:t>
            </a:r>
            <a:endParaRPr lang="pl-PL" sz="2000" dirty="0">
              <a:latin typeface="+mn-lt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914400" y="687600"/>
            <a:ext cx="5943600" cy="1065600"/>
          </a:xfrm>
        </p:spPr>
        <p:txBody>
          <a:bodyPr/>
          <a:lstStyle/>
          <a:p>
            <a:r>
              <a:rPr lang="pl-PL" dirty="0" smtClean="0">
                <a:latin typeface="+mn-lt"/>
              </a:rPr>
              <a:t>Specjalna strefa ekonomiczna – cele funkcjonowania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87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87600"/>
            <a:ext cx="7281746" cy="1065600"/>
          </a:xfrm>
        </p:spPr>
        <p:txBody>
          <a:bodyPr>
            <a:normAutofit/>
          </a:bodyPr>
          <a:lstStyle/>
          <a:p>
            <a:r>
              <a:rPr lang="pl-PL" dirty="0" smtClean="0"/>
              <a:t>Jasne zasady inwestowania, dobre warunki, atrakcyjna oferta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Pomoc </a:t>
            </a:r>
            <a:r>
              <a:rPr lang="pl-PL" dirty="0"/>
              <a:t>publiczna jest bezpośrednio związana z poniesionymi nakładami inwestycyjnymi lub kosztem nowo utworzonych miejsc pracy. Przedsiębiorca otrzymuje pomoc po zrealizowaniu inwestycji i spełnieniu warunków zapisanych w zezwoleniu na prowadzenie działalności na terenie sse.</a:t>
            </a:r>
            <a:endParaRPr lang="pl-PL" dirty="0" smtClean="0"/>
          </a:p>
          <a:p>
            <a:r>
              <a:rPr lang="pl-PL" dirty="0"/>
              <a:t>strefy oferują uzbrojone działki typu </a:t>
            </a:r>
            <a:r>
              <a:rPr lang="pl-PL" i="1" dirty="0" err="1"/>
              <a:t>greenfield</a:t>
            </a:r>
            <a:r>
              <a:rPr lang="pl-PL" dirty="0"/>
              <a:t> oraz </a:t>
            </a:r>
            <a:r>
              <a:rPr lang="pl-PL" i="1" dirty="0" err="1"/>
              <a:t>brownfield</a:t>
            </a:r>
            <a:r>
              <a:rPr lang="pl-PL" dirty="0"/>
              <a:t>, powierzchnie biurowe do wynajęcia oraz </a:t>
            </a:r>
            <a:endParaRPr lang="pl-PL" dirty="0" smtClean="0"/>
          </a:p>
          <a:p>
            <a:r>
              <a:rPr lang="pl-PL" dirty="0" smtClean="0"/>
              <a:t>doradztwo </a:t>
            </a:r>
            <a:r>
              <a:rPr lang="pl-PL" dirty="0"/>
              <a:t>inwestycyjne i wsparcie dla firm </a:t>
            </a:r>
            <a:br>
              <a:rPr lang="pl-PL" dirty="0"/>
            </a:br>
            <a:r>
              <a:rPr lang="pl-PL" dirty="0"/>
              <a:t>w czasie funkcjonowania w strefie. </a:t>
            </a:r>
          </a:p>
          <a:p>
            <a:r>
              <a:rPr lang="pl-PL" dirty="0" smtClean="0"/>
              <a:t>Doskonale przygotowane tereny inwestycyjne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5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399" y="687600"/>
            <a:ext cx="6556917" cy="10656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Krakowska Specjalna strefa ekonomiczna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59600" y="1908708"/>
            <a:ext cx="6188400" cy="374400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pecjalna strefa ekonomiczna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1237785" y="2453268"/>
            <a:ext cx="6845391" cy="3493321"/>
          </a:xfrm>
        </p:spPr>
        <p:txBody>
          <a:bodyPr>
            <a:normAutofit fontScale="92500" lnSpcReduction="20000"/>
          </a:bodyPr>
          <a:lstStyle/>
          <a:p>
            <a:pPr marL="177800" indent="-177800">
              <a:buFont typeface="Lucida Grande"/>
              <a:buChar char="»"/>
            </a:pPr>
            <a:r>
              <a:rPr lang="pl-PL" sz="1800" dirty="0">
                <a:latin typeface="Auto 1" pitchFamily="34" charset="-18"/>
              </a:rPr>
              <a:t>założona w 1997 r.</a:t>
            </a: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>
                <a:latin typeface="Auto 1" pitchFamily="34" charset="-18"/>
              </a:rPr>
              <a:t>funkcjonuje do końca </a:t>
            </a:r>
            <a:r>
              <a:rPr lang="pl-PL" sz="1800" dirty="0" smtClean="0">
                <a:latin typeface="Auto 1" pitchFamily="34" charset="-18"/>
              </a:rPr>
              <a:t>2026 </a:t>
            </a:r>
            <a:r>
              <a:rPr lang="pl-PL" sz="1800" dirty="0">
                <a:latin typeface="Auto 1" pitchFamily="34" charset="-18"/>
              </a:rPr>
              <a:t>r</a:t>
            </a:r>
            <a:r>
              <a:rPr lang="pl-PL" sz="1800" dirty="0" smtClean="0">
                <a:latin typeface="Auto 1" pitchFamily="34" charset="-18"/>
              </a:rPr>
              <a:t>.</a:t>
            </a: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 smtClean="0">
                <a:latin typeface="Auto 1" pitchFamily="34" charset="-18"/>
              </a:rPr>
              <a:t>28 podstrefy </a:t>
            </a:r>
            <a:r>
              <a:rPr lang="pl-PL" sz="1800" dirty="0">
                <a:latin typeface="Auto 1" pitchFamily="34" charset="-18"/>
              </a:rPr>
              <a:t>w </a:t>
            </a:r>
            <a:r>
              <a:rPr lang="pl-PL" sz="1800" dirty="0" smtClean="0">
                <a:latin typeface="Auto 1" pitchFamily="34" charset="-18"/>
              </a:rPr>
              <a:t>25 gminach</a:t>
            </a: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>
                <a:latin typeface="Auto 1" pitchFamily="34" charset="-18"/>
              </a:rPr>
              <a:t>całkowita powierzchnia </a:t>
            </a:r>
            <a:r>
              <a:rPr lang="pl-PL" sz="1800" dirty="0" smtClean="0">
                <a:latin typeface="Auto 1" pitchFamily="34" charset="-18"/>
              </a:rPr>
              <a:t>– 628 ha</a:t>
            </a: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 smtClean="0">
                <a:latin typeface="Auto 1" pitchFamily="34" charset="-18"/>
              </a:rPr>
              <a:t>130 zezwoleń </a:t>
            </a:r>
            <a:r>
              <a:rPr lang="pl-PL" sz="1800" dirty="0">
                <a:latin typeface="Auto 1" pitchFamily="34" charset="-18"/>
              </a:rPr>
              <a:t>na działalność w </a:t>
            </a:r>
            <a:r>
              <a:rPr lang="pl-PL" sz="1800" dirty="0" smtClean="0">
                <a:latin typeface="Auto 1" pitchFamily="34" charset="-18"/>
              </a:rPr>
              <a:t>strefie</a:t>
            </a: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>
                <a:latin typeface="Auto 1" pitchFamily="34" charset="-18"/>
              </a:rPr>
              <a:t>zadeklarowane nakłady inwestycyjne - 2</a:t>
            </a:r>
            <a:r>
              <a:rPr lang="pl-PL" sz="1800" dirty="0" smtClean="0">
                <a:latin typeface="Auto 1" pitchFamily="34" charset="-18"/>
              </a:rPr>
              <a:t> </a:t>
            </a:r>
            <a:r>
              <a:rPr lang="pl-PL" sz="1800" dirty="0">
                <a:latin typeface="Auto 1" pitchFamily="34" charset="-18"/>
              </a:rPr>
              <a:t>mld </a:t>
            </a:r>
            <a:r>
              <a:rPr lang="pl-PL" sz="1800" dirty="0" smtClean="0">
                <a:latin typeface="Auto 1" pitchFamily="34" charset="-18"/>
              </a:rPr>
              <a:t>zł</a:t>
            </a: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r>
              <a:rPr lang="pl-PL" sz="1800" dirty="0">
                <a:latin typeface="Auto 1" pitchFamily="34" charset="-18"/>
              </a:rPr>
              <a:t>nowe miejsca pracy - </a:t>
            </a:r>
            <a:r>
              <a:rPr lang="pl-PL" sz="1800" dirty="0" smtClean="0">
                <a:latin typeface="Auto 1" pitchFamily="34" charset="-18"/>
              </a:rPr>
              <a:t>15 </a:t>
            </a:r>
            <a:r>
              <a:rPr lang="pl-PL" sz="1800" dirty="0">
                <a:latin typeface="Auto 1" pitchFamily="34" charset="-18"/>
              </a:rPr>
              <a:t>tys</a:t>
            </a:r>
            <a:r>
              <a:rPr lang="pl-PL" sz="1800" dirty="0" smtClean="0">
                <a:latin typeface="Auto 1" pitchFamily="34" charset="-18"/>
              </a:rPr>
              <a:t>.</a:t>
            </a:r>
          </a:p>
          <a:p>
            <a:pPr marL="177800" indent="-177800">
              <a:buFont typeface="Lucida Grande"/>
              <a:buChar char="»"/>
            </a:pPr>
            <a:endParaRPr lang="pl-PL" sz="1800" dirty="0" smtClean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  <a:p>
            <a:pPr marL="177800" indent="-177800">
              <a:buFont typeface="Lucida Grande"/>
              <a:buChar char="»"/>
            </a:pPr>
            <a:endParaRPr lang="pl-PL" sz="1800" dirty="0">
              <a:latin typeface="Auto 1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56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Projekt niestandardowy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3837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smtClean="0">
            <a:latin typeface="Auto 3 Regular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1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8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rojekt niestandardow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</TotalTime>
  <Words>668</Words>
  <Application>Microsoft Office PowerPoint</Application>
  <PresentationFormat>Pokaz na ekranie (4:3)</PresentationFormat>
  <Paragraphs>165</Paragraphs>
  <Slides>23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16</vt:i4>
      </vt:variant>
      <vt:variant>
        <vt:lpstr>Tytuły slajdów</vt:lpstr>
      </vt:variant>
      <vt:variant>
        <vt:i4>23</vt:i4>
      </vt:variant>
    </vt:vector>
  </HeadingPairs>
  <TitlesOfParts>
    <vt:vector size="49" baseType="lpstr">
      <vt:lpstr>Arial</vt:lpstr>
      <vt:lpstr>Lucida Grande</vt:lpstr>
      <vt:lpstr>宋体</vt:lpstr>
      <vt:lpstr>Lucida Grande CE</vt:lpstr>
      <vt:lpstr>Auto 2</vt:lpstr>
      <vt:lpstr>Auto 1</vt:lpstr>
      <vt:lpstr>Auto 3 Regular</vt:lpstr>
      <vt:lpstr>Auto 1 Lt</vt:lpstr>
      <vt:lpstr>Times New Roman</vt:lpstr>
      <vt:lpstr>Calibri</vt:lpstr>
      <vt:lpstr>Projekt niestandardowy</vt:lpstr>
      <vt:lpstr>1_Projekt niestandardowy</vt:lpstr>
      <vt:lpstr>2_Projekt niestandardowy</vt:lpstr>
      <vt:lpstr>3_Projekt niestandardowy</vt:lpstr>
      <vt:lpstr>4_Projekt niestandardowy</vt:lpstr>
      <vt:lpstr>5_Projekt niestandardowy</vt:lpstr>
      <vt:lpstr>10_Projekt niestandardowy</vt:lpstr>
      <vt:lpstr>9_Projekt niestandardowy</vt:lpstr>
      <vt:lpstr>11_Projekt niestandardowy</vt:lpstr>
      <vt:lpstr>10_Projekt niestandardowy2</vt:lpstr>
      <vt:lpstr>13_Projekt niestandardowy</vt:lpstr>
      <vt:lpstr>14_Projekt niestandardowy</vt:lpstr>
      <vt:lpstr>12_Projekt niestandardowy</vt:lpstr>
      <vt:lpstr>6_Projekt niestandardowy</vt:lpstr>
      <vt:lpstr>7_Projekt niestandardowy</vt:lpstr>
      <vt:lpstr>8_Projekt niestandardowy</vt:lpstr>
      <vt:lpstr>Krakowski Park technologiczny</vt:lpstr>
      <vt:lpstr>Misja KPT</vt:lpstr>
      <vt:lpstr>Rola KPT w systemie nowoczesnej gospodarki regionu</vt:lpstr>
      <vt:lpstr>Udziałowcy KPT</vt:lpstr>
      <vt:lpstr>Prezentacja programu PowerPoint</vt:lpstr>
      <vt:lpstr> DEFINICJE</vt:lpstr>
      <vt:lpstr>Specjalna strefa ekonomiczna – cele funkcjonowania</vt:lpstr>
      <vt:lpstr>Jasne zasady inwestowania, dobre warunki, atrakcyjna oferta</vt:lpstr>
      <vt:lpstr>Krakowska Specjalna strefa ekonomiczna</vt:lpstr>
      <vt:lpstr>Krakowska Specjalna strefa ekonomiczna</vt:lpstr>
      <vt:lpstr>Prezentacja programu PowerPoint</vt:lpstr>
      <vt:lpstr>Pomoc publiczna w Małopolsce jest na najwyższym poziomie</vt:lpstr>
      <vt:lpstr>Pomoc publiczna w sse</vt:lpstr>
      <vt:lpstr>W Krakowskiej specjalnej strefie ekonomicznej zainwestowali</vt:lpstr>
      <vt:lpstr>Business in Małopolska </vt:lpstr>
      <vt:lpstr>Korzyści dla regionu</vt:lpstr>
      <vt:lpstr>Korzyści dla regionu</vt:lpstr>
      <vt:lpstr>Specjalna strefa ekonomiczna - Niepołomice </vt:lpstr>
      <vt:lpstr>Specjalna strefa ekonomiczna - zator </vt:lpstr>
      <vt:lpstr>Korzyści z inwestowania na terenie Kpt</vt:lpstr>
      <vt:lpstr>teren inwestycyjny włączany  do strefy  powinien spełniać następujące warunki:  </vt:lpstr>
      <vt:lpstr>Wsparcie dla firm </vt:lpstr>
      <vt:lpstr>Zapraszamy do współpracy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Rewieńska</dc:creator>
  <cp:lastModifiedBy>Jacek Bielawski</cp:lastModifiedBy>
  <cp:revision>135</cp:revision>
  <cp:lastPrinted>2011-04-20T09:05:51Z</cp:lastPrinted>
  <dcterms:created xsi:type="dcterms:W3CDTF">2011-04-20T12:46:33Z</dcterms:created>
  <dcterms:modified xsi:type="dcterms:W3CDTF">2013-11-08T13:02:52Z</dcterms:modified>
</cp:coreProperties>
</file>